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85"/>
  </p:notesMasterIdLst>
  <p:sldIdLst>
    <p:sldId id="419" r:id="rId6"/>
    <p:sldId id="364" r:id="rId7"/>
    <p:sldId id="365" r:id="rId8"/>
    <p:sldId id="407" r:id="rId9"/>
    <p:sldId id="397" r:id="rId10"/>
    <p:sldId id="398" r:id="rId11"/>
    <p:sldId id="401" r:id="rId12"/>
    <p:sldId id="367" r:id="rId13"/>
    <p:sldId id="295" r:id="rId14"/>
    <p:sldId id="328" r:id="rId15"/>
    <p:sldId id="329" r:id="rId16"/>
    <p:sldId id="368" r:id="rId17"/>
    <p:sldId id="361" r:id="rId18"/>
    <p:sldId id="363" r:id="rId19"/>
    <p:sldId id="362" r:id="rId20"/>
    <p:sldId id="298" r:id="rId21"/>
    <p:sldId id="333" r:id="rId22"/>
    <p:sldId id="334" r:id="rId23"/>
    <p:sldId id="369" r:id="rId24"/>
    <p:sldId id="406" r:id="rId25"/>
    <p:sldId id="332" r:id="rId26"/>
    <p:sldId id="394" r:id="rId27"/>
    <p:sldId id="396" r:id="rId28"/>
    <p:sldId id="395" r:id="rId29"/>
    <p:sldId id="370" r:id="rId30"/>
    <p:sldId id="371" r:id="rId31"/>
    <p:sldId id="373" r:id="rId32"/>
    <p:sldId id="372" r:id="rId33"/>
    <p:sldId id="301" r:id="rId34"/>
    <p:sldId id="345" r:id="rId35"/>
    <p:sldId id="346" r:id="rId36"/>
    <p:sldId id="374" r:id="rId37"/>
    <p:sldId id="408" r:id="rId38"/>
    <p:sldId id="380" r:id="rId39"/>
    <p:sldId id="381" r:id="rId40"/>
    <p:sldId id="382" r:id="rId41"/>
    <p:sldId id="384" r:id="rId42"/>
    <p:sldId id="386" r:id="rId43"/>
    <p:sldId id="385" r:id="rId44"/>
    <p:sldId id="375" r:id="rId45"/>
    <p:sldId id="413" r:id="rId46"/>
    <p:sldId id="415" r:id="rId47"/>
    <p:sldId id="414" r:id="rId48"/>
    <p:sldId id="383" r:id="rId49"/>
    <p:sldId id="416" r:id="rId50"/>
    <p:sldId id="420" r:id="rId51"/>
    <p:sldId id="421" r:id="rId52"/>
    <p:sldId id="358" r:id="rId53"/>
    <p:sldId id="379" r:id="rId54"/>
    <p:sldId id="378" r:id="rId55"/>
    <p:sldId id="310" r:id="rId56"/>
    <p:sldId id="350" r:id="rId57"/>
    <p:sldId id="351" r:id="rId58"/>
    <p:sldId id="313" r:id="rId59"/>
    <p:sldId id="324" r:id="rId60"/>
    <p:sldId id="323" r:id="rId61"/>
    <p:sldId id="316" r:id="rId62"/>
    <p:sldId id="321" r:id="rId63"/>
    <p:sldId id="320" r:id="rId64"/>
    <p:sldId id="319" r:id="rId65"/>
    <p:sldId id="318" r:id="rId66"/>
    <p:sldId id="317" r:id="rId67"/>
    <p:sldId id="390" r:id="rId68"/>
    <p:sldId id="391" r:id="rId69"/>
    <p:sldId id="393" r:id="rId70"/>
    <p:sldId id="392" r:id="rId71"/>
    <p:sldId id="322" r:id="rId72"/>
    <p:sldId id="315" r:id="rId73"/>
    <p:sldId id="314" r:id="rId74"/>
    <p:sldId id="352" r:id="rId75"/>
    <p:sldId id="410" r:id="rId76"/>
    <p:sldId id="412" r:id="rId77"/>
    <p:sldId id="411" r:id="rId78"/>
    <p:sldId id="355" r:id="rId79"/>
    <p:sldId id="357" r:id="rId80"/>
    <p:sldId id="356" r:id="rId81"/>
    <p:sldId id="409" r:id="rId82"/>
    <p:sldId id="290" r:id="rId83"/>
    <p:sldId id="273"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FAB"/>
    <a:srgbClr val="15F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35" autoAdjust="0"/>
    <p:restoredTop sz="91963" autoAdjust="0"/>
  </p:normalViewPr>
  <p:slideViewPr>
    <p:cSldViewPr>
      <p:cViewPr varScale="1">
        <p:scale>
          <a:sx n="78" d="100"/>
          <a:sy n="78" d="100"/>
        </p:scale>
        <p:origin x="-8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356561-8AD9-4680-BC7B-374F07DC149E}" type="datetimeFigureOut">
              <a:rPr lang="en-US" smtClean="0"/>
              <a:t>11/5/2021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24505-1A26-4628-9997-9EA8C52740A1}" type="slidenum">
              <a:rPr lang="en-US" smtClean="0"/>
              <a:t>‹#›</a:t>
            </a:fld>
            <a:endParaRPr lang="en-US"/>
          </a:p>
        </p:txBody>
      </p:sp>
    </p:spTree>
    <p:extLst>
      <p:ext uri="{BB962C8B-B14F-4D97-AF65-F5344CB8AC3E}">
        <p14:creationId xmlns:p14="http://schemas.microsoft.com/office/powerpoint/2010/main" val="1417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E9E24505-1A26-4628-9997-9EA8C52740A1}" type="slidenum">
              <a:rPr lang="en-US" smtClean="0"/>
              <a:t>3</a:t>
            </a:fld>
            <a:endParaRPr lang="en-US"/>
          </a:p>
        </p:txBody>
      </p:sp>
    </p:spTree>
    <p:extLst>
      <p:ext uri="{BB962C8B-B14F-4D97-AF65-F5344CB8AC3E}">
        <p14:creationId xmlns:p14="http://schemas.microsoft.com/office/powerpoint/2010/main" val="318683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Thí nghiệm: GV đặt đèn pin ngang trước mặt và dần dần di chuyển về phía các bạn HS, ai nhìn thấy đèn pin sáng thì giơ tay.</a:t>
            </a:r>
          </a:p>
        </p:txBody>
      </p:sp>
      <p:sp>
        <p:nvSpPr>
          <p:cNvPr id="4" name="Slide Number Placeholder 3"/>
          <p:cNvSpPr>
            <a:spLocks noGrp="1"/>
          </p:cNvSpPr>
          <p:nvPr>
            <p:ph type="sldNum" sz="quarter" idx="5"/>
          </p:nvPr>
        </p:nvSpPr>
        <p:spPr/>
        <p:txBody>
          <a:bodyPr/>
          <a:lstStyle/>
          <a:p>
            <a:fld id="{4E8E9D57-26A4-42AD-9FF9-0C1163A1A7FE}" type="slidenum">
              <a:rPr lang="en-US" smtClean="0"/>
              <a:t>5</a:t>
            </a:fld>
            <a:endParaRPr lang="en-US"/>
          </a:p>
        </p:txBody>
      </p:sp>
    </p:spTree>
    <p:extLst>
      <p:ext uri="{BB962C8B-B14F-4D97-AF65-F5344CB8AC3E}">
        <p14:creationId xmlns:p14="http://schemas.microsoft.com/office/powerpoint/2010/main" val="164057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8E9D57-26A4-42AD-9FF9-0C1163A1A7FE}" type="slidenum">
              <a:rPr lang="en-US" smtClean="0"/>
              <a:t>6</a:t>
            </a:fld>
            <a:endParaRPr lang="en-US"/>
          </a:p>
        </p:txBody>
      </p:sp>
    </p:spTree>
    <p:extLst>
      <p:ext uri="{BB962C8B-B14F-4D97-AF65-F5344CB8AC3E}">
        <p14:creationId xmlns:p14="http://schemas.microsoft.com/office/powerpoint/2010/main" val="4262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8E9D57-26A4-42AD-9FF9-0C1163A1A7FE}" type="slidenum">
              <a:rPr lang="en-US" smtClean="0"/>
              <a:t>20</a:t>
            </a:fld>
            <a:endParaRPr lang="en-US"/>
          </a:p>
        </p:txBody>
      </p:sp>
    </p:spTree>
    <p:extLst>
      <p:ext uri="{BB962C8B-B14F-4D97-AF65-F5344CB8AC3E}">
        <p14:creationId xmlns:p14="http://schemas.microsoft.com/office/powerpoint/2010/main" val="398130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CED7-EDCC-4E4B-A178-29B763E717CC}" type="slidenum">
              <a:rPr lang="en-US" smtClean="0"/>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8E6A260-D100-4FB8-9CE0-EB20A251AF5B}" type="datetimeFigureOut">
              <a:rPr lang="en-US" smtClean="0"/>
              <a:t>11/5/2021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56A9C66-DA61-4C82-820A-4F7248BCABF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E6A260-D100-4FB8-9CE0-EB20A251AF5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E6A260-D100-4FB8-9CE0-EB20A251AF5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E6A260-D100-4FB8-9CE0-EB20A251AF5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E6A260-D100-4FB8-9CE0-EB20A251AF5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A9C66-DA61-4C82-820A-4F7248BCABF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E6A260-D100-4FB8-9CE0-EB20A251AF5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E6A260-D100-4FB8-9CE0-EB20A251AF5B}"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E6A260-D100-4FB8-9CE0-EB20A251AF5B}"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6A260-D100-4FB8-9CE0-EB20A251AF5B}"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E6A260-D100-4FB8-9CE0-EB20A251AF5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A9C66-DA61-4C82-820A-4F7248BCABF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E6A260-D100-4FB8-9CE0-EB20A251AF5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56A9C66-DA61-4C82-820A-4F7248BCABF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8E6A260-D100-4FB8-9CE0-EB20A251AF5B}" type="datetimeFigureOut">
              <a:rPr lang="en-US" smtClean="0"/>
              <a:t>11/5/2021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56A9C66-DA61-4C82-820A-4F7248BCABF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mailto:nguyenthumai68@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2.png"/><Relationship Id="rId2" Type="http://schemas.microsoft.com/office/2007/relationships/media" Target="../media/media10.wav"/><Relationship Id="rId1" Type="http://schemas.openxmlformats.org/officeDocument/2006/relationships/tags" Target="../tags/tag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emf"/><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2.wav"/><Relationship Id="rId7" Type="http://schemas.openxmlformats.org/officeDocument/2006/relationships/image" Target="../media/image9.png"/><Relationship Id="rId2" Type="http://schemas.microsoft.com/office/2007/relationships/media" Target="../media/media12.wav"/><Relationship Id="rId1" Type="http://schemas.openxmlformats.org/officeDocument/2006/relationships/tags" Target="../tags/tag4.xml"/><Relationship Id="rId6" Type="http://schemas.openxmlformats.org/officeDocument/2006/relationships/image" Target="../media/image8.jpeg"/><Relationship Id="rId11" Type="http://schemas.openxmlformats.org/officeDocument/2006/relationships/image" Target="../media/image26.png"/><Relationship Id="rId5" Type="http://schemas.openxmlformats.org/officeDocument/2006/relationships/notesSlide" Target="../notesSlides/notesSlide4.xml"/><Relationship Id="rId10" Type="http://schemas.openxmlformats.org/officeDocument/2006/relationships/image" Target="../media/image25.pn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5.png"/><Relationship Id="rId2" Type="http://schemas.microsoft.com/office/2007/relationships/media" Target="../media/media13.wav"/><Relationship Id="rId1" Type="http://schemas.openxmlformats.org/officeDocument/2006/relationships/tags" Target="../tags/tag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wav"/><Relationship Id="rId7" Type="http://schemas.openxmlformats.org/officeDocument/2006/relationships/image" Target="../media/image32.jpg"/><Relationship Id="rId2" Type="http://schemas.microsoft.com/office/2007/relationships/media" Target="../media/media15.wav"/><Relationship Id="rId1" Type="http://schemas.openxmlformats.org/officeDocument/2006/relationships/tags" Target="../tags/tag6.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3.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audio" Target="../media/media17.wav"/><Relationship Id="rId7" Type="http://schemas.openxmlformats.org/officeDocument/2006/relationships/image" Target="../media/image36.jpg"/><Relationship Id="rId2" Type="http://schemas.microsoft.com/office/2007/relationships/media" Target="../media/media17.wav"/><Relationship Id="rId1" Type="http://schemas.openxmlformats.org/officeDocument/2006/relationships/tags" Target="../tags/tag7.xml"/><Relationship Id="rId6" Type="http://schemas.openxmlformats.org/officeDocument/2006/relationships/image" Target="../media/image35.jpg"/><Relationship Id="rId11" Type="http://schemas.openxmlformats.org/officeDocument/2006/relationships/image" Target="../media/image5.pn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slideLayout" Target="../slideLayouts/slideLayout7.xml"/><Relationship Id="rId9"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7.xml"/><Relationship Id="rId7" Type="http://schemas.openxmlformats.org/officeDocument/2006/relationships/image" Target="../media/image37.jpg"/><Relationship Id="rId12" Type="http://schemas.openxmlformats.org/officeDocument/2006/relationships/image" Target="../media/image1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6.jpg"/><Relationship Id="rId11" Type="http://schemas.openxmlformats.org/officeDocument/2006/relationships/image" Target="../media/image42.jpg"/><Relationship Id="rId5" Type="http://schemas.openxmlformats.org/officeDocument/2006/relationships/image" Target="../media/image35.jpg"/><Relationship Id="rId10" Type="http://schemas.openxmlformats.org/officeDocument/2006/relationships/image" Target="../media/image41.jpg"/><Relationship Id="rId4" Type="http://schemas.openxmlformats.org/officeDocument/2006/relationships/image" Target="../media/image34.jpg"/><Relationship Id="rId9"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4.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8.xml"/><Relationship Id="rId5" Type="http://schemas.openxmlformats.org/officeDocument/2006/relationships/image" Target="../media/image43.png"/><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media22.wav"/><Relationship Id="rId7" Type="http://schemas.openxmlformats.org/officeDocument/2006/relationships/image" Target="../media/image46.jpeg"/><Relationship Id="rId2" Type="http://schemas.microsoft.com/office/2007/relationships/media" Target="../media/media22.wav"/><Relationship Id="rId1" Type="http://schemas.openxmlformats.org/officeDocument/2006/relationships/tags" Target="../tags/tag9.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slideLayout" Target="../slideLayouts/slideLayout7.xml"/><Relationship Id="rId9"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5.png"/><Relationship Id="rId2" Type="http://schemas.microsoft.com/office/2007/relationships/media" Target="../media/media23.wav"/><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1.xml"/><Relationship Id="rId5" Type="http://schemas.openxmlformats.org/officeDocument/2006/relationships/image" Target="../media/image52.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slide" Target="slide37.xml"/><Relationship Id="rId5" Type="http://schemas.openxmlformats.org/officeDocument/2006/relationships/slide" Target="slide38.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slide" Target="slide68.xml"/><Relationship Id="rId5" Type="http://schemas.openxmlformats.org/officeDocument/2006/relationships/slide" Target="slide69.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61.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58.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55.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audio" Target="../media/media8.wav"/><Relationship Id="rId7" Type="http://schemas.openxmlformats.org/officeDocument/2006/relationships/image" Target="../media/image17.jpg"/><Relationship Id="rId2" Type="http://schemas.microsoft.com/office/2007/relationships/media" Target="../media/media8.wav"/><Relationship Id="rId1" Type="http://schemas.openxmlformats.org/officeDocument/2006/relationships/tags" Target="../tags/tag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6360" y="500163"/>
            <a:ext cx="7315200" cy="1200329"/>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BỘ GIÁO DỤC VÀ ĐÀO TẠO</a:t>
            </a:r>
          </a:p>
          <a:p>
            <a:pPr algn="ctr"/>
            <a:r>
              <a:rPr lang="en-US" sz="2400" b="1" smtClean="0">
                <a:latin typeface="Times New Roman" pitchFamily="18" charset="0"/>
                <a:cs typeface="Times New Roman" pitchFamily="18" charset="0"/>
              </a:rPr>
              <a:t>CUỘC THI THIẾT KẾ BÀI GIẢNG ĐIỆN TỬ</a:t>
            </a:r>
          </a:p>
          <a:p>
            <a:pPr algn="ctr"/>
            <a:endParaRPr lang="vi-VN" sz="2400" b="1">
              <a:latin typeface="Times New Roman" pitchFamily="18" charset="0"/>
              <a:cs typeface="Times New Roman" pitchFamily="18" charset="0"/>
            </a:endParaRPr>
          </a:p>
        </p:txBody>
      </p:sp>
      <p:sp>
        <p:nvSpPr>
          <p:cNvPr id="5" name="TextBox 4"/>
          <p:cNvSpPr txBox="1"/>
          <p:nvPr/>
        </p:nvSpPr>
        <p:spPr>
          <a:xfrm>
            <a:off x="1295400" y="1700492"/>
            <a:ext cx="7696200" cy="830997"/>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Tiết 1- Bài 1</a:t>
            </a:r>
          </a:p>
          <a:p>
            <a:pPr algn="ctr"/>
            <a:r>
              <a:rPr lang="en-US" sz="2400" b="1" smtClean="0">
                <a:latin typeface="Times New Roman" pitchFamily="18" charset="0"/>
                <a:cs typeface="Times New Roman" pitchFamily="18" charset="0"/>
              </a:rPr>
              <a:t>NHẬN BIẾT ÁNH SÁNG – NGUỒN SÁNG, VẬT SÁNG</a:t>
            </a:r>
            <a:endParaRPr lang="vi-VN" sz="2400" b="1">
              <a:latin typeface="Times New Roman" pitchFamily="18" charset="0"/>
              <a:cs typeface="Times New Roman" pitchFamily="18" charset="0"/>
            </a:endParaRPr>
          </a:p>
        </p:txBody>
      </p:sp>
      <p:sp>
        <p:nvSpPr>
          <p:cNvPr id="6" name="TextBox 5"/>
          <p:cNvSpPr txBox="1"/>
          <p:nvPr/>
        </p:nvSpPr>
        <p:spPr>
          <a:xfrm>
            <a:off x="1502693" y="2798064"/>
            <a:ext cx="7168867" cy="3108543"/>
          </a:xfrm>
          <a:prstGeom prst="rect">
            <a:avLst/>
          </a:prstGeom>
          <a:noFill/>
        </p:spPr>
        <p:txBody>
          <a:bodyPr wrap="square" rtlCol="0">
            <a:spAutoFit/>
          </a:bodyPr>
          <a:lstStyle/>
          <a:p>
            <a:pPr algn="ctr"/>
            <a:r>
              <a:rPr lang="en-US" sz="2800" smtClean="0"/>
              <a:t>MÔN VẬT LÍ </a:t>
            </a:r>
            <a:r>
              <a:rPr lang="en-US" sz="2800" baseline="-25000" smtClean="0"/>
              <a:t>–</a:t>
            </a:r>
            <a:r>
              <a:rPr lang="en-US" sz="2800" smtClean="0"/>
              <a:t> LỚP 7</a:t>
            </a:r>
          </a:p>
          <a:p>
            <a:pPr algn="ctr"/>
            <a:r>
              <a:rPr lang="en-US" sz="2800" smtClean="0"/>
              <a:t>Giấy phép: ccby/ccby-sa</a:t>
            </a:r>
          </a:p>
          <a:p>
            <a:pPr algn="ctr"/>
            <a:r>
              <a:rPr lang="en-US" sz="2800" smtClean="0"/>
              <a:t>Giáo viên: Nguyễn Thị Mai</a:t>
            </a:r>
          </a:p>
          <a:p>
            <a:pPr algn="ctr"/>
            <a:r>
              <a:rPr lang="en-US" sz="2800" smtClean="0"/>
              <a:t>Email: </a:t>
            </a:r>
            <a:r>
              <a:rPr lang="en-US" sz="2800" smtClean="0">
                <a:hlinkClick r:id="rId4"/>
              </a:rPr>
              <a:t>nguyenthumai68@gmail.com</a:t>
            </a:r>
            <a:endParaRPr lang="en-US" sz="2800" smtClean="0"/>
          </a:p>
          <a:p>
            <a:pPr algn="ctr"/>
            <a:r>
              <a:rPr lang="en-US" sz="2800" smtClean="0"/>
              <a:t>Trường: TH-THCS Đinh Núp</a:t>
            </a:r>
          </a:p>
          <a:p>
            <a:pPr algn="ctr"/>
            <a:r>
              <a:rPr lang="en-US" sz="2800" smtClean="0"/>
              <a:t>Thị xã: Buôn Hồ - Đăk Lăk</a:t>
            </a:r>
          </a:p>
          <a:p>
            <a:pPr algn="ctr"/>
            <a:r>
              <a:rPr lang="en-US" sz="2800" smtClean="0"/>
              <a:t>Tháng 11/2021</a:t>
            </a:r>
            <a:endParaRPr lang="vi-VN" sz="280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17" y="27431"/>
            <a:ext cx="1463040" cy="1829770"/>
          </a:xfrm>
          <a:prstGeom prst="rect">
            <a:avLst/>
          </a:prstGeom>
        </p:spPr>
      </p:pic>
    </p:spTree>
    <p:extLst>
      <p:ext uri="{BB962C8B-B14F-4D97-AF65-F5344CB8AC3E}">
        <p14:creationId xmlns:p14="http://schemas.microsoft.com/office/powerpoint/2010/main" val="3609286416"/>
      </p:ext>
    </p:extLst>
  </p:cSld>
  <p:clrMapOvr>
    <a:masterClrMapping/>
  </p:clrMapOvr>
  <mc:AlternateContent xmlns:mc="http://schemas.openxmlformats.org/markup-compatibility/2006" xmlns:p14="http://schemas.microsoft.com/office/powerpoint/2010/main">
    <mc:Choice Requires="p14">
      <p:transition spd="slow" p14:dur="2000" advTm="46727"/>
    </mc:Choice>
    <mc:Fallback xmlns="">
      <p:transition spd="slow" advTm="4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2106785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4" name="btnWBack">
            <a:hlinkClick r:id="rId2"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1923075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304092"/>
            <a:ext cx="3888432" cy="23762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00025"/>
            <a:ext cx="4242048" cy="2376264"/>
          </a:xfrm>
          <a:prstGeom prst="rect">
            <a:avLst/>
          </a:prstGeom>
        </p:spPr>
      </p:pic>
      <p:sp>
        <p:nvSpPr>
          <p:cNvPr id="2" name="TextBox 1"/>
          <p:cNvSpPr txBox="1"/>
          <p:nvPr/>
        </p:nvSpPr>
        <p:spPr>
          <a:xfrm>
            <a:off x="251520" y="3789040"/>
            <a:ext cx="8562528" cy="1569660"/>
          </a:xfrm>
          <a:prstGeom prst="rect">
            <a:avLst/>
          </a:prstGeom>
          <a:noFill/>
        </p:spPr>
        <p:txBody>
          <a:bodyPr wrap="square" rtlCol="0">
            <a:spAutoFit/>
          </a:bodyPr>
          <a:lstStyle/>
          <a:p>
            <a:r>
              <a:rPr lang="vi-VN"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Các trường hợp mà mắt ta nhận biết được có ánh sáng có những điểm gì giống </a:t>
            </a:r>
            <a:r>
              <a:rPr lang="vi-VN" sz="32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nhau? Từ đó rút ra điều kiện để ta nhận biết ánh sáng là gì?</a:t>
            </a:r>
            <a:endPar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357776" y="2676289"/>
            <a:ext cx="3782175"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Ban ngày , ngoài trời, mở mắt</a:t>
            </a:r>
            <a:endParaRPr lang="vi-V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4572000" y="2722455"/>
            <a:ext cx="4242048"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Ban đêm trong phòng kín ,  bật đèn, mở mắt</a:t>
            </a:r>
            <a:endParaRPr lang="vi-V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7395514"/>
      </p:ext>
    </p:extLst>
  </p:cSld>
  <p:clrMapOvr>
    <a:masterClrMapping/>
  </p:clrMapOvr>
  <mc:AlternateContent xmlns:mc="http://schemas.openxmlformats.org/markup-compatibility/2006" xmlns:p14="http://schemas.microsoft.com/office/powerpoint/2010/main">
    <mc:Choice Requires="p14">
      <p:transition spd="slow" p14:dur="4000" advTm="23354">
        <p14:vortex dir="r"/>
      </p:transition>
    </mc:Choice>
    <mc:Fallback xmlns="">
      <p:transition spd="slow" advTm="233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ppt_w</p:attrName>
                                        </p:attrNameLst>
                                      </p:cBhvr>
                                      <p:tavLst>
                                        <p:tav tm="0" fmla="#ppt_w*sin(2.5*pi*$)">
                                          <p:val>
                                            <p:fltVal val="0"/>
                                          </p:val>
                                        </p:tav>
                                        <p:tav tm="100000">
                                          <p:val>
                                            <p:fltVal val="1"/>
                                          </p:val>
                                        </p:tav>
                                      </p:tavLst>
                                    </p:anim>
                                    <p:anim calcmode="lin" valueType="num">
                                      <p:cBhvr>
                                        <p:cTn id="28"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name="CauHoi_19_8ad4a715-c377-4959-9845-c0541f73967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1 Nhận biết ánh sáng</a:t>
            </a:r>
            <a:endParaRPr lang="vi-VN" sz="3600">
              <a:solidFill>
                <a:srgbClr val="000000"/>
              </a:solidFill>
              <a:latin typeface="Times New Roman"/>
            </a:endParaRPr>
          </a:p>
        </p:txBody>
      </p:sp>
      <p:sp>
        <p:nvSpPr>
          <p:cNvPr id="3" name="DK_19"/>
          <p:cNvSpPr txBox="1"/>
          <p:nvPr/>
        </p:nvSpPr>
        <p:spPr>
          <a:xfrm>
            <a:off x="8940800" y="6457890"/>
            <a:ext cx="203200" cy="400110"/>
          </a:xfrm>
          <a:prstGeom prst="rect">
            <a:avLst/>
          </a:prstGeom>
          <a:noFill/>
        </p:spPr>
        <p:txBody>
          <a:bodyPr vert="horz" rtlCol="0">
            <a:spAutoFit/>
          </a:bodyPr>
          <a:lstStyle/>
          <a:p>
            <a:r>
              <a:rPr lang="vi-VN" sz="400" smtClean="0"/>
              <a:t>DK_19</a:t>
            </a:r>
            <a:endParaRPr lang="vi-VN" sz="400"/>
          </a:p>
        </p:txBody>
      </p:sp>
      <p:sp>
        <p:nvSpPr>
          <p:cNvPr id="4" name="txtNoiDung"/>
          <p:cNvSpPr txBox="1"/>
          <p:nvPr/>
        </p:nvSpPr>
        <p:spPr>
          <a:xfrm>
            <a:off x="762000" y="1103531"/>
            <a:ext cx="7315200" cy="830997"/>
          </a:xfrm>
          <a:prstGeom prst="rect">
            <a:avLst/>
          </a:prstGeom>
          <a:noFill/>
        </p:spPr>
        <p:txBody>
          <a:bodyPr vert="horz" rtlCol="0">
            <a:spAutoFit/>
          </a:bodyPr>
          <a:lstStyle/>
          <a:p>
            <a:pPr algn="just"/>
            <a:r>
              <a:rPr lang="vi-VN" sz="2400" smtClean="0">
                <a:solidFill>
                  <a:srgbClr val="000000"/>
                </a:solidFill>
                <a:latin typeface="Times New Roman"/>
              </a:rPr>
              <a:t>C1: điểm giống nhau trong trường hợp nhận biết có ánh sáng là đều  (1)_______ và có  (2)_______ .</a:t>
            </a:r>
            <a:endParaRPr lang="vi-VN" sz="2400">
              <a:solidFill>
                <a:srgbClr val="000000"/>
              </a:solidFill>
              <a:latin typeface="Times New Roman"/>
            </a:endParaRPr>
          </a:p>
        </p:txBody>
      </p:sp>
      <p:sp>
        <p:nvSpPr>
          <p:cNvPr id="5" name="DA_1"/>
          <p:cNvSpPr txBox="1"/>
          <p:nvPr/>
        </p:nvSpPr>
        <p:spPr>
          <a:xfrm>
            <a:off x="914400" y="2188528"/>
            <a:ext cx="5486400" cy="461665"/>
          </a:xfrm>
          <a:prstGeom prst="rect">
            <a:avLst/>
          </a:prstGeom>
          <a:noFill/>
        </p:spPr>
        <p:txBody>
          <a:bodyPr vert="horz" rtlCol="0">
            <a:spAutoFit/>
          </a:bodyPr>
          <a:lstStyle/>
          <a:p>
            <a:pPr algn="just"/>
            <a:r>
              <a:rPr lang="vi-VN" sz="2400" smtClean="0">
                <a:solidFill>
                  <a:srgbClr val="000000"/>
                </a:solidFill>
                <a:latin typeface="Times New Roman"/>
              </a:rPr>
              <a:t>(1) mở mắt</a:t>
            </a:r>
            <a:endParaRPr lang="vi-VN" sz="2400">
              <a:solidFill>
                <a:srgbClr val="000000"/>
              </a:solidFill>
              <a:latin typeface="Times New Roman"/>
            </a:endParaRPr>
          </a:p>
        </p:txBody>
      </p:sp>
      <p:sp>
        <p:nvSpPr>
          <p:cNvPr id="6" name="DA_2"/>
          <p:cNvSpPr txBox="1"/>
          <p:nvPr/>
        </p:nvSpPr>
        <p:spPr>
          <a:xfrm>
            <a:off x="914400" y="2713693"/>
            <a:ext cx="5486400" cy="461665"/>
          </a:xfrm>
          <a:prstGeom prst="rect">
            <a:avLst/>
          </a:prstGeom>
          <a:noFill/>
        </p:spPr>
        <p:txBody>
          <a:bodyPr vert="horz" rtlCol="0">
            <a:spAutoFit/>
          </a:bodyPr>
          <a:lstStyle/>
          <a:p>
            <a:pPr algn="just"/>
            <a:r>
              <a:rPr lang="vi-VN" sz="2400" smtClean="0">
                <a:solidFill>
                  <a:srgbClr val="000000"/>
                </a:solidFill>
                <a:latin typeface="Times New Roman"/>
              </a:rPr>
              <a:t>(2) ánh sáng</a:t>
            </a:r>
            <a:endParaRPr lang="vi-VN" sz="2400">
              <a:solidFill>
                <a:srgbClr val="000000"/>
              </a:solidFill>
              <a:latin typeface="Times New Roman"/>
            </a:endParaRPr>
          </a:p>
        </p:txBody>
      </p:sp>
      <p:sp>
        <p:nvSpPr>
          <p:cNvPr id="7"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3030457768"/>
      </p:ext>
    </p:extLst>
  </p:cSld>
  <p:clrMapOvr>
    <a:masterClrMapping/>
  </p:clrMapOvr>
  <mc:AlternateContent xmlns:mc="http://schemas.openxmlformats.org/markup-compatibility/2006" xmlns:p14="http://schemas.microsoft.com/office/powerpoint/2010/main">
    <mc:Choice Requires="p14">
      <p:transition spd="slow" p14:dur="2000" advClick="0" advTm="3724"/>
    </mc:Choice>
    <mc:Fallback xmlns="">
      <p:transition spd="slow" advClick="0" advTm="372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ubQuiz_R_19_d85d14e8-141a-42aa-a889-27f5ca1d680a">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2594513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ubQuiz_W_19_58574fe7-0ab1-4d9e-a06f-b914b2e3dba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497943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CauHoi_4_69d98660-9e6f-4d96-9765-8406002ebc74">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a:solidFill>
                  <a:srgbClr val="000000"/>
                </a:solidFill>
                <a:latin typeface="Times New Roman"/>
              </a:rPr>
              <a:t>K</a:t>
            </a:r>
            <a:r>
              <a:rPr lang="vi-VN" sz="3600" smtClean="0">
                <a:solidFill>
                  <a:srgbClr val="000000"/>
                </a:solidFill>
                <a:latin typeface="Times New Roman"/>
              </a:rPr>
              <a:t>ết luận</a:t>
            </a:r>
            <a:endParaRPr lang="vi-VN" sz="3600">
              <a:solidFill>
                <a:srgbClr val="000000"/>
              </a:solidFill>
              <a:latin typeface="Times New Roman"/>
            </a:endParaRPr>
          </a:p>
        </p:txBody>
      </p:sp>
      <p:sp>
        <p:nvSpPr>
          <p:cNvPr id="3" name="DK_4"/>
          <p:cNvSpPr txBox="1"/>
          <p:nvPr/>
        </p:nvSpPr>
        <p:spPr>
          <a:xfrm>
            <a:off x="9042400" y="6519446"/>
            <a:ext cx="101600" cy="338554"/>
          </a:xfrm>
          <a:prstGeom prst="rect">
            <a:avLst/>
          </a:prstGeom>
          <a:noFill/>
        </p:spPr>
        <p:txBody>
          <a:bodyPr vert="horz" rtlCol="0">
            <a:spAutoFit/>
          </a:bodyPr>
          <a:lstStyle/>
          <a:p>
            <a:r>
              <a:rPr lang="vi-VN" sz="400" smtClean="0"/>
              <a:t>DK_4</a:t>
            </a:r>
            <a:endParaRPr lang="vi-VN" sz="400"/>
          </a:p>
        </p:txBody>
      </p:sp>
      <p:sp>
        <p:nvSpPr>
          <p:cNvPr id="4" name="txtNoiDung"/>
          <p:cNvSpPr txBox="1"/>
          <p:nvPr/>
        </p:nvSpPr>
        <p:spPr>
          <a:xfrm>
            <a:off x="762000" y="1103531"/>
            <a:ext cx="7315200" cy="830997"/>
          </a:xfrm>
          <a:prstGeom prst="rect">
            <a:avLst/>
          </a:prstGeom>
          <a:noFill/>
        </p:spPr>
        <p:txBody>
          <a:bodyPr vert="horz" rtlCol="0">
            <a:spAutoFit/>
          </a:bodyPr>
          <a:lstStyle/>
          <a:p>
            <a:pPr algn="just"/>
            <a:r>
              <a:rPr lang="vi-VN" sz="2400" smtClean="0">
                <a:solidFill>
                  <a:srgbClr val="000000"/>
                </a:solidFill>
                <a:latin typeface="Times New Roman"/>
              </a:rPr>
              <a:t>Mắt ta nhận biết được ánh sáng khi có  (1)_______ truyền vào mắt ta</a:t>
            </a:r>
            <a:endParaRPr lang="vi-VN" sz="2400">
              <a:solidFill>
                <a:srgbClr val="000000"/>
              </a:solidFill>
              <a:latin typeface="Times New Roman"/>
            </a:endParaRPr>
          </a:p>
        </p:txBody>
      </p:sp>
      <p:sp>
        <p:nvSpPr>
          <p:cNvPr id="5" name="DA_1"/>
          <p:cNvSpPr txBox="1"/>
          <p:nvPr/>
        </p:nvSpPr>
        <p:spPr>
          <a:xfrm>
            <a:off x="914400" y="2188528"/>
            <a:ext cx="5486400" cy="461665"/>
          </a:xfrm>
          <a:prstGeom prst="rect">
            <a:avLst/>
          </a:prstGeom>
          <a:noFill/>
        </p:spPr>
        <p:txBody>
          <a:bodyPr vert="horz" rtlCol="0">
            <a:spAutoFit/>
          </a:bodyPr>
          <a:lstStyle/>
          <a:p>
            <a:pPr algn="just"/>
            <a:r>
              <a:rPr lang="vi-VN" sz="2400" smtClean="0">
                <a:solidFill>
                  <a:srgbClr val="000000"/>
                </a:solidFill>
                <a:latin typeface="Times New Roman"/>
              </a:rPr>
              <a:t>(1) ánh sáng</a:t>
            </a:r>
            <a:endParaRPr lang="vi-VN" sz="2400">
              <a:solidFill>
                <a:srgbClr val="000000"/>
              </a:solidFill>
              <a:latin typeface="Times New Roman"/>
            </a:endParaRPr>
          </a:p>
        </p:txBody>
      </p:sp>
      <p:sp>
        <p:nvSpPr>
          <p:cNvPr id="6"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725332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1776405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4" name="btnWBack">
            <a:hlinkClick r:id="rId2"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805364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128" y="2489994"/>
            <a:ext cx="8496944"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KẾT LUẬN: mắt ta nhận biết được ánh sáng khi có ánh sáng truyền vào mắt ta.</a:t>
            </a:r>
            <a:endParaRPr lang="vi-VN"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304800" y="1600200"/>
            <a:ext cx="5760640" cy="584775"/>
          </a:xfrm>
          <a:prstGeom prst="rect">
            <a:avLst/>
          </a:prstGeom>
          <a:noFill/>
        </p:spPr>
        <p:txBody>
          <a:bodyPr wrap="square" rtlCol="0">
            <a:spAutoFit/>
          </a:bodyPr>
          <a:lstStyle/>
          <a:p>
            <a:r>
              <a:rPr lang="vi-V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 NHẬN BIẾT ÁNH SÁNG</a:t>
            </a:r>
            <a:endParaRPr lang="vi-V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Những bản nhạc không lời giúp tập trung học tập hiệu quả - Bản 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4267200"/>
            <a:ext cx="609600" cy="609600"/>
          </a:xfrm>
          <a:prstGeom prst="rect">
            <a:avLst/>
          </a:prstGeom>
        </p:spPr>
      </p:pic>
    </p:spTree>
    <p:extLst>
      <p:ext uri="{BB962C8B-B14F-4D97-AF65-F5344CB8AC3E}">
        <p14:creationId xmlns:p14="http://schemas.microsoft.com/office/powerpoint/2010/main" val="28439597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249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0">
            <a:extLst>
              <a:ext uri="{FF2B5EF4-FFF2-40B4-BE49-F238E27FC236}">
                <a16:creationId xmlns="" xmlns:a16="http://schemas.microsoft.com/office/drawing/2014/main" id="{FECB7A63-7B3D-43F9-AD96-728E5DABE7E0}"/>
              </a:ext>
            </a:extLst>
          </p:cNvPr>
          <p:cNvSpPr>
            <a:spLocks noChangeArrowheads="1"/>
          </p:cNvSpPr>
          <p:nvPr/>
        </p:nvSpPr>
        <p:spPr bwMode="auto">
          <a:xfrm>
            <a:off x="66811" y="5258558"/>
            <a:ext cx="3352800" cy="153272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eaLnBrk="1" hangingPunct="1">
              <a:lnSpc>
                <a:spcPct val="130000"/>
              </a:lnSpc>
            </a:pPr>
            <a:r>
              <a:rPr lang="vi-VN" altLang="zh-CN" sz="3600" b="1" smtClean="0">
                <a:solidFill>
                  <a:srgbClr val="000033"/>
                </a:solidFill>
                <a:latin typeface="+mn-lt"/>
                <a:ea typeface="+mn-ea"/>
                <a:cs typeface="+mn-ea"/>
                <a:sym typeface="+mn-lt"/>
              </a:rPr>
              <a:t>CHƯƠNG I</a:t>
            </a:r>
          </a:p>
          <a:p>
            <a:pPr eaLnBrk="1" hangingPunct="1">
              <a:lnSpc>
                <a:spcPct val="130000"/>
              </a:lnSpc>
            </a:pPr>
            <a:r>
              <a:rPr lang="vi-VN" altLang="zh-CN" sz="3600" b="1" smtClean="0">
                <a:solidFill>
                  <a:srgbClr val="000033"/>
                </a:solidFill>
                <a:latin typeface="+mn-lt"/>
                <a:ea typeface="+mn-ea"/>
                <a:cs typeface="+mn-ea"/>
                <a:sym typeface="+mn-lt"/>
              </a:rPr>
              <a:t>QUANG  </a:t>
            </a:r>
            <a:r>
              <a:rPr lang="vi-VN" altLang="zh-CN" sz="3600" b="1" dirty="0">
                <a:solidFill>
                  <a:srgbClr val="000033"/>
                </a:solidFill>
                <a:latin typeface="+mn-lt"/>
                <a:ea typeface="+mn-ea"/>
                <a:cs typeface="+mn-ea"/>
                <a:sym typeface="+mn-lt"/>
              </a:rPr>
              <a:t>HỌC</a:t>
            </a:r>
            <a:endParaRPr lang="en-US" altLang="en-US" sz="3600" b="1" dirty="0">
              <a:solidFill>
                <a:srgbClr val="000033"/>
              </a:solidFill>
              <a:latin typeface="+mn-lt"/>
              <a:ea typeface="+mn-ea"/>
              <a:cs typeface="+mn-ea"/>
              <a:sym typeface="+mn-lt"/>
            </a:endParaRPr>
          </a:p>
        </p:txBody>
      </p:sp>
      <p:pic>
        <p:nvPicPr>
          <p:cNvPr id="4" name="图片 3">
            <a:extLst>
              <a:ext uri="{FF2B5EF4-FFF2-40B4-BE49-F238E27FC236}">
                <a16:creationId xmlns="" xmlns:a16="http://schemas.microsoft.com/office/drawing/2014/main" id="{5822FF3D-3129-46C6-9399-38C659E610FF}"/>
              </a:ext>
            </a:extLst>
          </p:cNvPr>
          <p:cNvPicPr>
            <a:picLocks noChangeAspect="1"/>
          </p:cNvPicPr>
          <p:nvPr/>
        </p:nvPicPr>
        <p:blipFill>
          <a:blip r:embed="rId6"/>
          <a:stretch>
            <a:fillRect/>
          </a:stretch>
        </p:blipFill>
        <p:spPr>
          <a:xfrm>
            <a:off x="410308" y="903211"/>
            <a:ext cx="2281049" cy="4303865"/>
          </a:xfrm>
          <a:prstGeom prst="rect">
            <a:avLst/>
          </a:prstGeom>
        </p:spPr>
      </p:pic>
      <p:pic>
        <p:nvPicPr>
          <p:cNvPr id="5" name="图片 5">
            <a:extLst>
              <a:ext uri="{FF2B5EF4-FFF2-40B4-BE49-F238E27FC236}">
                <a16:creationId xmlns="" xmlns:a16="http://schemas.microsoft.com/office/drawing/2014/main" id="{DF0C539D-3CB3-468F-9709-19EDD011E11A}"/>
              </a:ext>
            </a:extLst>
          </p:cNvPr>
          <p:cNvPicPr>
            <a:picLocks noChangeAspect="1"/>
          </p:cNvPicPr>
          <p:nvPr/>
        </p:nvPicPr>
        <p:blipFill>
          <a:blip r:embed="rId6"/>
          <a:stretch>
            <a:fillRect/>
          </a:stretch>
        </p:blipFill>
        <p:spPr>
          <a:xfrm>
            <a:off x="2814449" y="520170"/>
            <a:ext cx="330634" cy="623837"/>
          </a:xfrm>
          <a:prstGeom prst="rect">
            <a:avLst/>
          </a:prstGeom>
        </p:spPr>
      </p:pic>
      <p:grpSp>
        <p:nvGrpSpPr>
          <p:cNvPr id="6" name="组合 6">
            <a:extLst>
              <a:ext uri="{FF2B5EF4-FFF2-40B4-BE49-F238E27FC236}">
                <a16:creationId xmlns="" xmlns:a16="http://schemas.microsoft.com/office/drawing/2014/main" id="{2276A7D9-83D1-4177-A1CE-CEE2BD6F91F6}"/>
              </a:ext>
            </a:extLst>
          </p:cNvPr>
          <p:cNvGrpSpPr/>
          <p:nvPr/>
        </p:nvGrpSpPr>
        <p:grpSpPr>
          <a:xfrm>
            <a:off x="3145083" y="144993"/>
            <a:ext cx="5345622" cy="827104"/>
            <a:chOff x="7553739" y="2050706"/>
            <a:chExt cx="5490050" cy="516834"/>
          </a:xfrm>
        </p:grpSpPr>
        <p:sp>
          <p:nvSpPr>
            <p:cNvPr id="7" name="圆角矩形 29">
              <a:extLst>
                <a:ext uri="{FF2B5EF4-FFF2-40B4-BE49-F238E27FC236}">
                  <a16:creationId xmlns="" xmlns:a16="http://schemas.microsoft.com/office/drawing/2014/main" id="{B82E6CF0-407F-4958-A0DE-4E15CAC75379}"/>
                </a:ext>
              </a:extLst>
            </p:cNvPr>
            <p:cNvSpPr/>
            <p:nvPr/>
          </p:nvSpPr>
          <p:spPr>
            <a:xfrm>
              <a:off x="7553739" y="2050706"/>
              <a:ext cx="5490050"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8" name="文本框 8">
              <a:extLst>
                <a:ext uri="{FF2B5EF4-FFF2-40B4-BE49-F238E27FC236}">
                  <a16:creationId xmlns="" xmlns:a16="http://schemas.microsoft.com/office/drawing/2014/main" id="{DDE3EECD-4F7F-4505-AE72-BAFE98926DB6}"/>
                </a:ext>
              </a:extLst>
            </p:cNvPr>
            <p:cNvSpPr txBox="1"/>
            <p:nvPr/>
          </p:nvSpPr>
          <p:spPr>
            <a:xfrm>
              <a:off x="7835684" y="2102379"/>
              <a:ext cx="5208105" cy="332275"/>
            </a:xfrm>
            <a:prstGeom prst="rect">
              <a:avLst/>
            </a:prstGeom>
            <a:noFill/>
          </p:spPr>
          <p:txBody>
            <a:bodyPr wrap="square" rtlCol="0">
              <a:spAutoFit/>
            </a:bodyPr>
            <a:lstStyle/>
            <a:p>
              <a:pPr defTabSz="1218804">
                <a:lnSpc>
                  <a:spcPct val="130000"/>
                </a:lnSpc>
                <a:defRPr/>
              </a:pPr>
              <a:r>
                <a:rPr lang="vi-VN" altLang="zh-CN" sz="2400" b="1" kern="0" smtClean="0">
                  <a:solidFill>
                    <a:srgbClr val="FF0000"/>
                  </a:solidFill>
                  <a:cs typeface="+mn-ea"/>
                  <a:sym typeface="+mn-lt"/>
                </a:rPr>
                <a:t>Khi nào ta nhận </a:t>
              </a:r>
              <a:r>
                <a:rPr lang="vi-VN" altLang="zh-CN" sz="2400" b="1" kern="0" dirty="0" smtClean="0">
                  <a:solidFill>
                    <a:srgbClr val="FF0000"/>
                  </a:solidFill>
                  <a:cs typeface="+mn-ea"/>
                  <a:sym typeface="+mn-lt"/>
                </a:rPr>
                <a:t>biết </a:t>
              </a:r>
              <a:r>
                <a:rPr lang="vi-VN" altLang="zh-CN" sz="2400" b="1" kern="0" smtClean="0">
                  <a:solidFill>
                    <a:srgbClr val="FF0000"/>
                  </a:solidFill>
                  <a:cs typeface="+mn-ea"/>
                  <a:sym typeface="+mn-lt"/>
                </a:rPr>
                <a:t>ánh sáng?</a:t>
              </a:r>
              <a:endParaRPr lang="zh-CN" altLang="en-US" sz="2400" b="1" kern="0" dirty="0">
                <a:solidFill>
                  <a:srgbClr val="FF0000"/>
                </a:solidFill>
                <a:cs typeface="+mn-ea"/>
                <a:sym typeface="+mn-lt"/>
              </a:endParaRPr>
            </a:p>
          </p:txBody>
        </p:sp>
      </p:grpSp>
      <p:grpSp>
        <p:nvGrpSpPr>
          <p:cNvPr id="9" name="组合 9">
            <a:extLst>
              <a:ext uri="{FF2B5EF4-FFF2-40B4-BE49-F238E27FC236}">
                <a16:creationId xmlns="" xmlns:a16="http://schemas.microsoft.com/office/drawing/2014/main" id="{773A96DC-C76C-46F4-9447-CF4BB2240926}"/>
              </a:ext>
            </a:extLst>
          </p:cNvPr>
          <p:cNvGrpSpPr/>
          <p:nvPr/>
        </p:nvGrpSpPr>
        <p:grpSpPr>
          <a:xfrm>
            <a:off x="3673732" y="3966601"/>
            <a:ext cx="4816973" cy="1271632"/>
            <a:chOff x="6329546" y="3594885"/>
            <a:chExt cx="5719347" cy="529225"/>
          </a:xfrm>
        </p:grpSpPr>
        <p:sp>
          <p:nvSpPr>
            <p:cNvPr id="10" name="圆角矩形 32">
              <a:extLst>
                <a:ext uri="{FF2B5EF4-FFF2-40B4-BE49-F238E27FC236}">
                  <a16:creationId xmlns="" xmlns:a16="http://schemas.microsoft.com/office/drawing/2014/main" id="{D0F3BD34-B6BF-422B-9E99-BB71DBC3648F}"/>
                </a:ext>
              </a:extLst>
            </p:cNvPr>
            <p:cNvSpPr/>
            <p:nvPr/>
          </p:nvSpPr>
          <p:spPr>
            <a:xfrm>
              <a:off x="6329546" y="3607276"/>
              <a:ext cx="571934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1" name="文本框 11">
              <a:extLst>
                <a:ext uri="{FF2B5EF4-FFF2-40B4-BE49-F238E27FC236}">
                  <a16:creationId xmlns="" xmlns:a16="http://schemas.microsoft.com/office/drawing/2014/main" id="{49073105-8C44-4371-9D56-4D974B179F07}"/>
                </a:ext>
              </a:extLst>
            </p:cNvPr>
            <p:cNvSpPr txBox="1"/>
            <p:nvPr/>
          </p:nvSpPr>
          <p:spPr>
            <a:xfrm>
              <a:off x="6329546" y="3594885"/>
              <a:ext cx="5158316" cy="438067"/>
            </a:xfrm>
            <a:prstGeom prst="rect">
              <a:avLst/>
            </a:prstGeom>
            <a:noFill/>
          </p:spPr>
          <p:txBody>
            <a:bodyPr wrap="none" rtlCol="0">
              <a:spAutoFit/>
            </a:bodyPr>
            <a:lstStyle/>
            <a:p>
              <a:pPr defTabSz="1218804">
                <a:lnSpc>
                  <a:spcPct val="130000"/>
                </a:lnSpc>
                <a:defRPr/>
              </a:pPr>
              <a:r>
                <a:rPr lang="vi-VN" altLang="zh-CN" sz="2400" b="1" kern="0" smtClean="0">
                  <a:solidFill>
                    <a:srgbClr val="FF0000"/>
                  </a:solidFill>
                  <a:cs typeface="+mn-ea"/>
                  <a:sym typeface="+mn-lt"/>
                </a:rPr>
                <a:t>Ảnh của một vật tạo bởi gương </a:t>
              </a:r>
            </a:p>
            <a:p>
              <a:pPr defTabSz="1218804">
                <a:lnSpc>
                  <a:spcPct val="130000"/>
                </a:lnSpc>
                <a:defRPr/>
              </a:pPr>
              <a:r>
                <a:rPr lang="vi-VN" altLang="zh-CN" sz="2400" b="1" kern="0" smtClean="0">
                  <a:solidFill>
                    <a:srgbClr val="FF0000"/>
                  </a:solidFill>
                  <a:cs typeface="+mn-ea"/>
                  <a:sym typeface="+mn-lt"/>
                </a:rPr>
                <a:t>phẳng có những tính chất gì?</a:t>
              </a:r>
              <a:endParaRPr lang="zh-CN" altLang="en-US" sz="2400" b="1" kern="0" dirty="0">
                <a:solidFill>
                  <a:srgbClr val="FF0000"/>
                </a:solidFill>
                <a:cs typeface="+mn-ea"/>
                <a:sym typeface="+mn-lt"/>
              </a:endParaRPr>
            </a:p>
          </p:txBody>
        </p:sp>
      </p:grpSp>
      <p:grpSp>
        <p:nvGrpSpPr>
          <p:cNvPr id="12" name="组合 12">
            <a:extLst>
              <a:ext uri="{FF2B5EF4-FFF2-40B4-BE49-F238E27FC236}">
                <a16:creationId xmlns="" xmlns:a16="http://schemas.microsoft.com/office/drawing/2014/main" id="{8C35F0DE-9CD1-4A7E-8F28-9B0258BF16B3}"/>
              </a:ext>
            </a:extLst>
          </p:cNvPr>
          <p:cNvGrpSpPr/>
          <p:nvPr/>
        </p:nvGrpSpPr>
        <p:grpSpPr>
          <a:xfrm>
            <a:off x="3598984" y="5207074"/>
            <a:ext cx="5511446" cy="1783402"/>
            <a:chOff x="7258690" y="4653816"/>
            <a:chExt cx="3904596" cy="522264"/>
          </a:xfrm>
        </p:grpSpPr>
        <p:sp>
          <p:nvSpPr>
            <p:cNvPr id="13" name="圆角矩形 35">
              <a:extLst>
                <a:ext uri="{FF2B5EF4-FFF2-40B4-BE49-F238E27FC236}">
                  <a16:creationId xmlns="" xmlns:a16="http://schemas.microsoft.com/office/drawing/2014/main" id="{FB7B2CE5-1EB6-4596-AB75-8CAD87346357}"/>
                </a:ext>
              </a:extLst>
            </p:cNvPr>
            <p:cNvSpPr/>
            <p:nvPr/>
          </p:nvSpPr>
          <p:spPr>
            <a:xfrm>
              <a:off x="7258690" y="4659246"/>
              <a:ext cx="3578087" cy="516834"/>
            </a:xfrm>
            <a:prstGeom prst="roundRect">
              <a:avLst>
                <a:gd name="adj" fmla="val 2948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4" name="文本框 14">
              <a:extLst>
                <a:ext uri="{FF2B5EF4-FFF2-40B4-BE49-F238E27FC236}">
                  <a16:creationId xmlns="" xmlns:a16="http://schemas.microsoft.com/office/drawing/2014/main" id="{04139182-6083-4C5A-BDA5-7D70E55D300F}"/>
                </a:ext>
              </a:extLst>
            </p:cNvPr>
            <p:cNvSpPr txBox="1"/>
            <p:nvPr/>
          </p:nvSpPr>
          <p:spPr>
            <a:xfrm>
              <a:off x="7258690" y="4653816"/>
              <a:ext cx="3904596" cy="448855"/>
            </a:xfrm>
            <a:prstGeom prst="rect">
              <a:avLst/>
            </a:prstGeom>
            <a:noFill/>
          </p:spPr>
          <p:txBody>
            <a:bodyPr wrap="none" rtlCol="0">
              <a:spAutoFit/>
            </a:bodyPr>
            <a:lstStyle/>
            <a:p>
              <a:pPr defTabSz="1218804">
                <a:lnSpc>
                  <a:spcPct val="130000"/>
                </a:lnSpc>
                <a:defRPr/>
              </a:pPr>
              <a:r>
                <a:rPr lang="vi-VN" altLang="zh-CN" sz="2400" b="1" kern="0" smtClean="0">
                  <a:solidFill>
                    <a:srgbClr val="FF0000"/>
                  </a:solidFill>
                  <a:cs typeface="+mn-ea"/>
                  <a:sym typeface="+mn-lt"/>
                </a:rPr>
                <a:t>Ảnh quan sát được trong gương cầu</a:t>
              </a:r>
            </a:p>
            <a:p>
              <a:pPr defTabSz="1218804">
                <a:lnSpc>
                  <a:spcPct val="130000"/>
                </a:lnSpc>
                <a:defRPr/>
              </a:pPr>
              <a:r>
                <a:rPr lang="vi-VN" altLang="zh-CN" sz="2400" b="1" kern="0" smtClean="0">
                  <a:solidFill>
                    <a:srgbClr val="FF0000"/>
                  </a:solidFill>
                  <a:cs typeface="+mn-ea"/>
                  <a:sym typeface="+mn-lt"/>
                </a:rPr>
                <a:t> lồi và gương cầu lõm có giống như ảnh </a:t>
              </a:r>
            </a:p>
            <a:p>
              <a:pPr defTabSz="1218804">
                <a:lnSpc>
                  <a:spcPct val="130000"/>
                </a:lnSpc>
                <a:defRPr/>
              </a:pPr>
              <a:r>
                <a:rPr lang="vi-VN" altLang="zh-CN" sz="2400" b="1" kern="0">
                  <a:solidFill>
                    <a:srgbClr val="FF0000"/>
                  </a:solidFill>
                  <a:cs typeface="+mn-ea"/>
                  <a:sym typeface="+mn-lt"/>
                </a:rPr>
                <a:t> </a:t>
              </a:r>
              <a:r>
                <a:rPr lang="vi-VN" altLang="zh-CN" sz="2400" b="1" kern="0" smtClean="0">
                  <a:solidFill>
                    <a:srgbClr val="FF0000"/>
                  </a:solidFill>
                  <a:cs typeface="+mn-ea"/>
                  <a:sym typeface="+mn-lt"/>
                </a:rPr>
                <a:t>ta nhìn thấy trong gương phẳng không?</a:t>
              </a:r>
              <a:endParaRPr lang="zh-CN" altLang="en-US" sz="2400" b="1" kern="0" dirty="0">
                <a:solidFill>
                  <a:srgbClr val="FF0000"/>
                </a:solidFill>
                <a:cs typeface="+mn-ea"/>
                <a:sym typeface="+mn-lt"/>
              </a:endParaRPr>
            </a:p>
          </p:txBody>
        </p:sp>
      </p:grpSp>
      <p:pic>
        <p:nvPicPr>
          <p:cNvPr id="15" name="图片 18">
            <a:extLst>
              <a:ext uri="{FF2B5EF4-FFF2-40B4-BE49-F238E27FC236}">
                <a16:creationId xmlns="" xmlns:a16="http://schemas.microsoft.com/office/drawing/2014/main" id="{62E6208E-BD49-4E82-A4FF-2C057AD6D62D}"/>
              </a:ext>
            </a:extLst>
          </p:cNvPr>
          <p:cNvPicPr>
            <a:picLocks noChangeAspect="1"/>
          </p:cNvPicPr>
          <p:nvPr/>
        </p:nvPicPr>
        <p:blipFill>
          <a:blip r:embed="rId6"/>
          <a:stretch>
            <a:fillRect/>
          </a:stretch>
        </p:blipFill>
        <p:spPr>
          <a:xfrm>
            <a:off x="2742688" y="3483900"/>
            <a:ext cx="330634" cy="623837"/>
          </a:xfrm>
          <a:prstGeom prst="rect">
            <a:avLst/>
          </a:prstGeom>
        </p:spPr>
      </p:pic>
      <p:pic>
        <p:nvPicPr>
          <p:cNvPr id="16" name="图片 19">
            <a:extLst>
              <a:ext uri="{FF2B5EF4-FFF2-40B4-BE49-F238E27FC236}">
                <a16:creationId xmlns="" xmlns:a16="http://schemas.microsoft.com/office/drawing/2014/main" id="{35C02941-907B-4FF3-88CE-C599CBF5BA3C}"/>
              </a:ext>
            </a:extLst>
          </p:cNvPr>
          <p:cNvPicPr>
            <a:picLocks noChangeAspect="1"/>
          </p:cNvPicPr>
          <p:nvPr/>
        </p:nvPicPr>
        <p:blipFill>
          <a:blip r:embed="rId6"/>
          <a:stretch>
            <a:fillRect/>
          </a:stretch>
        </p:blipFill>
        <p:spPr>
          <a:xfrm>
            <a:off x="3088977" y="4602417"/>
            <a:ext cx="330634" cy="623837"/>
          </a:xfrm>
          <a:prstGeom prst="rect">
            <a:avLst/>
          </a:prstGeom>
        </p:spPr>
      </p:pic>
      <p:pic>
        <p:nvPicPr>
          <p:cNvPr id="17" name="图片 5">
            <a:extLst>
              <a:ext uri="{FF2B5EF4-FFF2-40B4-BE49-F238E27FC236}">
                <a16:creationId xmlns="" xmlns:a16="http://schemas.microsoft.com/office/drawing/2014/main" id="{DF0C539D-3CB3-468F-9709-19EDD011E11A}"/>
              </a:ext>
            </a:extLst>
          </p:cNvPr>
          <p:cNvPicPr>
            <a:picLocks noChangeAspect="1"/>
          </p:cNvPicPr>
          <p:nvPr/>
        </p:nvPicPr>
        <p:blipFill>
          <a:blip r:embed="rId6"/>
          <a:stretch>
            <a:fillRect/>
          </a:stretch>
        </p:blipFill>
        <p:spPr>
          <a:xfrm>
            <a:off x="2896336" y="1430215"/>
            <a:ext cx="330634" cy="623837"/>
          </a:xfrm>
          <a:prstGeom prst="rect">
            <a:avLst/>
          </a:prstGeom>
        </p:spPr>
      </p:pic>
      <p:pic>
        <p:nvPicPr>
          <p:cNvPr id="18" name="图片 5">
            <a:extLst>
              <a:ext uri="{FF2B5EF4-FFF2-40B4-BE49-F238E27FC236}">
                <a16:creationId xmlns="" xmlns:a16="http://schemas.microsoft.com/office/drawing/2014/main" id="{DF0C539D-3CB3-468F-9709-19EDD011E11A}"/>
              </a:ext>
            </a:extLst>
          </p:cNvPr>
          <p:cNvPicPr>
            <a:picLocks noChangeAspect="1"/>
          </p:cNvPicPr>
          <p:nvPr/>
        </p:nvPicPr>
        <p:blipFill>
          <a:blip r:embed="rId6"/>
          <a:stretch>
            <a:fillRect/>
          </a:stretch>
        </p:blipFill>
        <p:spPr>
          <a:xfrm>
            <a:off x="2791739" y="2419306"/>
            <a:ext cx="330634" cy="623837"/>
          </a:xfrm>
          <a:prstGeom prst="rect">
            <a:avLst/>
          </a:prstGeom>
        </p:spPr>
      </p:pic>
      <p:sp>
        <p:nvSpPr>
          <p:cNvPr id="19" name="圆角矩形 29">
            <a:extLst>
              <a:ext uri="{FF2B5EF4-FFF2-40B4-BE49-F238E27FC236}">
                <a16:creationId xmlns="" xmlns:a16="http://schemas.microsoft.com/office/drawing/2014/main" id="{B82E6CF0-407F-4958-A0DE-4E15CAC75379}"/>
              </a:ext>
            </a:extLst>
          </p:cNvPr>
          <p:cNvSpPr/>
          <p:nvPr/>
        </p:nvSpPr>
        <p:spPr>
          <a:xfrm>
            <a:off x="3339248" y="1144007"/>
            <a:ext cx="5345622" cy="82710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20" name="文本框 8">
            <a:extLst>
              <a:ext uri="{FF2B5EF4-FFF2-40B4-BE49-F238E27FC236}">
                <a16:creationId xmlns="" xmlns:a16="http://schemas.microsoft.com/office/drawing/2014/main" id="{DDE3EECD-4F7F-4505-AE72-BAFE98926DB6}"/>
              </a:ext>
            </a:extLst>
          </p:cNvPr>
          <p:cNvSpPr txBox="1"/>
          <p:nvPr/>
        </p:nvSpPr>
        <p:spPr>
          <a:xfrm>
            <a:off x="3557512" y="1291684"/>
            <a:ext cx="5071094" cy="531749"/>
          </a:xfrm>
          <a:prstGeom prst="rect">
            <a:avLst/>
          </a:prstGeom>
          <a:noFill/>
        </p:spPr>
        <p:txBody>
          <a:bodyPr wrap="square" rtlCol="0">
            <a:spAutoFit/>
          </a:bodyPr>
          <a:lstStyle/>
          <a:p>
            <a:pPr defTabSz="1218804">
              <a:lnSpc>
                <a:spcPct val="130000"/>
              </a:lnSpc>
              <a:defRPr/>
            </a:pPr>
            <a:r>
              <a:rPr lang="vi-VN" altLang="zh-CN" sz="2400" b="1" kern="0" smtClean="0">
                <a:solidFill>
                  <a:srgbClr val="FF0000"/>
                </a:solidFill>
                <a:cs typeface="+mn-ea"/>
                <a:sym typeface="+mn-lt"/>
              </a:rPr>
              <a:t>Khi nào ta nhìn thấy một vật?</a:t>
            </a:r>
            <a:endParaRPr lang="zh-CN" altLang="en-US" sz="2400" b="1" kern="0" dirty="0">
              <a:solidFill>
                <a:srgbClr val="FF0000"/>
              </a:solidFill>
              <a:cs typeface="+mn-ea"/>
              <a:sym typeface="+mn-lt"/>
            </a:endParaRPr>
          </a:p>
        </p:txBody>
      </p:sp>
      <p:sp>
        <p:nvSpPr>
          <p:cNvPr id="21" name="文本框 8">
            <a:extLst>
              <a:ext uri="{FF2B5EF4-FFF2-40B4-BE49-F238E27FC236}">
                <a16:creationId xmlns="" xmlns:a16="http://schemas.microsoft.com/office/drawing/2014/main" id="{DDE3EECD-4F7F-4505-AE72-BAFE98926DB6}"/>
              </a:ext>
            </a:extLst>
          </p:cNvPr>
          <p:cNvSpPr txBox="1"/>
          <p:nvPr/>
        </p:nvSpPr>
        <p:spPr>
          <a:xfrm>
            <a:off x="3265852" y="2419306"/>
            <a:ext cx="5071094" cy="572465"/>
          </a:xfrm>
          <a:prstGeom prst="rect">
            <a:avLst/>
          </a:prstGeom>
          <a:noFill/>
        </p:spPr>
        <p:txBody>
          <a:bodyPr wrap="square" rtlCol="0">
            <a:spAutoFit/>
          </a:bodyPr>
          <a:lstStyle/>
          <a:p>
            <a:pPr defTabSz="1218804">
              <a:lnSpc>
                <a:spcPct val="130000"/>
              </a:lnSpc>
              <a:defRPr/>
            </a:pPr>
            <a:r>
              <a:rPr lang="vi-VN" altLang="zh-CN" sz="2400" b="1" kern="0" smtClean="0">
                <a:solidFill>
                  <a:schemeClr val="bg1"/>
                </a:solidFill>
                <a:cs typeface="+mn-ea"/>
                <a:sym typeface="+mn-lt"/>
              </a:rPr>
              <a:t>Khi nào ta Nhận </a:t>
            </a:r>
            <a:r>
              <a:rPr lang="vi-VN" altLang="zh-CN" sz="2400" b="1" kern="0" dirty="0" smtClean="0">
                <a:solidFill>
                  <a:schemeClr val="bg1"/>
                </a:solidFill>
                <a:cs typeface="+mn-ea"/>
                <a:sym typeface="+mn-lt"/>
              </a:rPr>
              <a:t>biết </a:t>
            </a:r>
            <a:r>
              <a:rPr lang="vi-VN" altLang="zh-CN" sz="2400" b="1" kern="0" smtClean="0">
                <a:solidFill>
                  <a:schemeClr val="bg1"/>
                </a:solidFill>
                <a:cs typeface="+mn-ea"/>
                <a:sym typeface="+mn-lt"/>
              </a:rPr>
              <a:t>ánh sáng?</a:t>
            </a:r>
            <a:endParaRPr lang="zh-CN" altLang="en-US" sz="2400" b="1" kern="0" dirty="0">
              <a:solidFill>
                <a:schemeClr val="bg1"/>
              </a:solidFill>
              <a:cs typeface="+mn-ea"/>
              <a:sym typeface="+mn-lt"/>
            </a:endParaRPr>
          </a:p>
        </p:txBody>
      </p:sp>
      <p:grpSp>
        <p:nvGrpSpPr>
          <p:cNvPr id="23" name="组合 6">
            <a:extLst>
              <a:ext uri="{FF2B5EF4-FFF2-40B4-BE49-F238E27FC236}">
                <a16:creationId xmlns="" xmlns:a16="http://schemas.microsoft.com/office/drawing/2014/main" id="{2276A7D9-83D1-4177-A1CE-CEE2BD6F91F6}"/>
              </a:ext>
            </a:extLst>
          </p:cNvPr>
          <p:cNvGrpSpPr/>
          <p:nvPr/>
        </p:nvGrpSpPr>
        <p:grpSpPr>
          <a:xfrm>
            <a:off x="3279939" y="2086014"/>
            <a:ext cx="5464241" cy="1810916"/>
            <a:chOff x="9311376" y="2098962"/>
            <a:chExt cx="5490050" cy="516834"/>
          </a:xfrm>
        </p:grpSpPr>
        <p:sp>
          <p:nvSpPr>
            <p:cNvPr id="24" name="圆角矩形 29">
              <a:extLst>
                <a:ext uri="{FF2B5EF4-FFF2-40B4-BE49-F238E27FC236}">
                  <a16:creationId xmlns="" xmlns:a16="http://schemas.microsoft.com/office/drawing/2014/main" id="{B82E6CF0-407F-4958-A0DE-4E15CAC75379}"/>
                </a:ext>
              </a:extLst>
            </p:cNvPr>
            <p:cNvSpPr/>
            <p:nvPr/>
          </p:nvSpPr>
          <p:spPr>
            <a:xfrm>
              <a:off x="9311376" y="2098962"/>
              <a:ext cx="5490050"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25" name="文本框 8">
              <a:extLst>
                <a:ext uri="{FF2B5EF4-FFF2-40B4-BE49-F238E27FC236}">
                  <a16:creationId xmlns="" xmlns:a16="http://schemas.microsoft.com/office/drawing/2014/main" id="{DDE3EECD-4F7F-4505-AE72-BAFE98926DB6}"/>
                </a:ext>
              </a:extLst>
            </p:cNvPr>
            <p:cNvSpPr txBox="1"/>
            <p:nvPr/>
          </p:nvSpPr>
          <p:spPr>
            <a:xfrm>
              <a:off x="9533731" y="2131489"/>
              <a:ext cx="5208105" cy="437439"/>
            </a:xfrm>
            <a:prstGeom prst="rect">
              <a:avLst/>
            </a:prstGeom>
            <a:noFill/>
          </p:spPr>
          <p:txBody>
            <a:bodyPr wrap="square" rtlCol="0">
              <a:spAutoFit/>
            </a:bodyPr>
            <a:lstStyle/>
            <a:p>
              <a:pPr defTabSz="1218804">
                <a:lnSpc>
                  <a:spcPct val="130000"/>
                </a:lnSpc>
                <a:defRPr/>
              </a:pPr>
              <a:r>
                <a:rPr lang="vi-VN" altLang="zh-CN" sz="2400" b="1" kern="0" smtClean="0">
                  <a:solidFill>
                    <a:srgbClr val="FF0000"/>
                  </a:solidFill>
                  <a:cs typeface="+mn-ea"/>
                  <a:sym typeface="+mn-lt"/>
                </a:rPr>
                <a:t>Ánh sáng truyền đi theo đường nào?</a:t>
              </a:r>
            </a:p>
            <a:p>
              <a:pPr defTabSz="1218804">
                <a:lnSpc>
                  <a:spcPct val="130000"/>
                </a:lnSpc>
                <a:defRPr/>
              </a:pPr>
              <a:r>
                <a:rPr lang="vi-VN" altLang="zh-CN" sz="2400" b="1" kern="0" smtClean="0">
                  <a:solidFill>
                    <a:srgbClr val="FF0000"/>
                  </a:solidFill>
                  <a:cs typeface="+mn-ea"/>
                  <a:sym typeface="+mn-lt"/>
                </a:rPr>
                <a:t>Ánh sáng gặp gương phẳng đổi hướng như thế nào?</a:t>
              </a:r>
              <a:endParaRPr lang="zh-CN" altLang="en-US" sz="2400" b="1" kern="0" dirty="0">
                <a:solidFill>
                  <a:srgbClr val="FF0000"/>
                </a:solidFill>
                <a:cs typeface="+mn-ea"/>
                <a:sym typeface="+mn-lt"/>
              </a:endParaRPr>
            </a:p>
          </p:txBody>
        </p:sp>
      </p:gr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4844755"/>
      </p:ext>
    </p:extLst>
  </p:cSld>
  <p:clrMapOvr>
    <a:masterClrMapping/>
  </p:clrMapOvr>
  <mc:AlternateContent xmlns:mc="http://schemas.openxmlformats.org/markup-compatibility/2006" xmlns:p14="http://schemas.microsoft.com/office/powerpoint/2010/main">
    <mc:Choice Requires="p14">
      <p:transition spd="slow" p14:dur="2000" advTm="1605"/>
    </mc:Choice>
    <mc:Fallback xmlns="">
      <p:transition spd="slow" advTm="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5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Scale>
                                      <p:cBhvr>
                                        <p:cTn id="1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
                                        </p:tgtEl>
                                        <p:attrNameLst>
                                          <p:attrName>ppt_x</p:attrName>
                                          <p:attrName>ppt_y</p:attrName>
                                        </p:attrNameLst>
                                      </p:cBhvr>
                                    </p:animMotion>
                                    <p:animEffect transition="in" filter="fade">
                                      <p:cBhvr>
                                        <p:cTn id="12" dur="10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laser.wav"/>
                                        </p:tgtEl>
                                      </p:cMediaNode>
                                    </p:audio>
                                  </p:sub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ashreg.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anim calcmode="lin" valueType="num">
                                      <p:cBhvr>
                                        <p:cTn id="39" dur="500" fill="hold"/>
                                        <p:tgtEl>
                                          <p:spTgt spid="16"/>
                                        </p:tgtEl>
                                        <p:attrNameLst>
                                          <p:attrName>ppt_x</p:attrName>
                                        </p:attrNameLst>
                                      </p:cBhvr>
                                      <p:tavLst>
                                        <p:tav tm="0">
                                          <p:val>
                                            <p:strVal val="#ppt_x"/>
                                          </p:val>
                                        </p:tav>
                                        <p:tav tm="100000">
                                          <p:val>
                                            <p:strVal val="#ppt_x"/>
                                          </p:val>
                                        </p:tav>
                                      </p:tavLst>
                                    </p:anim>
                                    <p:anim calcmode="lin" valueType="num">
                                      <p:cBhvr>
                                        <p:cTn id="40" dur="5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anim calcmode="lin" valueType="num">
                                      <p:cBhvr>
                                        <p:cTn id="45" dur="500" fill="hold"/>
                                        <p:tgtEl>
                                          <p:spTgt spid="17"/>
                                        </p:tgtEl>
                                        <p:attrNameLst>
                                          <p:attrName>ppt_x</p:attrName>
                                        </p:attrNameLst>
                                      </p:cBhvr>
                                      <p:tavLst>
                                        <p:tav tm="0">
                                          <p:val>
                                            <p:strVal val="#ppt_x"/>
                                          </p:val>
                                        </p:tav>
                                        <p:tav tm="100000">
                                          <p:val>
                                            <p:strVal val="#ppt_x"/>
                                          </p:val>
                                        </p:tav>
                                      </p:tavLst>
                                    </p:anim>
                                    <p:anim calcmode="lin" valueType="num">
                                      <p:cBhvr>
                                        <p:cTn id="46" dur="500" fill="hold"/>
                                        <p:tgtEl>
                                          <p:spTgt spid="17"/>
                                        </p:tgtEl>
                                        <p:attrNameLst>
                                          <p:attrName>ppt_y</p:attrName>
                                        </p:attrNameLst>
                                      </p:cBhvr>
                                      <p:tavLst>
                                        <p:tav tm="0">
                                          <p:val>
                                            <p:strVal val="#ppt_y+.1"/>
                                          </p:val>
                                        </p:tav>
                                        <p:tav tm="100000">
                                          <p:val>
                                            <p:strVal val="#ppt_y"/>
                                          </p:val>
                                        </p:tav>
                                      </p:tavLst>
                                    </p:anim>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4000"/>
                            </p:stCondLst>
                            <p:childTnLst>
                              <p:par>
                                <p:cTn id="52" presetID="42"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22"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par>
                          <p:cTn id="65" fill="hold">
                            <p:stCondLst>
                              <p:cond delay="550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22"/>
                </p:tgtEl>
              </p:cMediaNode>
            </p:audio>
          </p:childTnLst>
        </p:cTn>
      </p:par>
    </p:tnLst>
    <p:bldLst>
      <p:bldP spid="3" grpId="0" animBg="1"/>
      <p:bldP spid="1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3AA98CE-0563-4513-A6D9-C6E74C305B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2232" y="5246035"/>
            <a:ext cx="1271768" cy="1695690"/>
          </a:xfrm>
          <a:prstGeom prst="rect">
            <a:avLst/>
          </a:prstGeom>
        </p:spPr>
      </p:pic>
      <p:pic>
        <p:nvPicPr>
          <p:cNvPr id="9" name="Picture 8">
            <a:extLst>
              <a:ext uri="{FF2B5EF4-FFF2-40B4-BE49-F238E27FC236}">
                <a16:creationId xmlns="" xmlns:a16="http://schemas.microsoft.com/office/drawing/2014/main" id="{04DE1555-B0D1-4F12-B3A4-D2ABEFCCA5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21855"/>
            <a:ext cx="1289903" cy="1719870"/>
          </a:xfrm>
          <a:prstGeom prst="rect">
            <a:avLst/>
          </a:prstGeom>
        </p:spPr>
      </p:pic>
      <p:sp>
        <p:nvSpPr>
          <p:cNvPr id="10" name="Rectangle: Diagonal Corners Snipped 9">
            <a:extLst>
              <a:ext uri="{FF2B5EF4-FFF2-40B4-BE49-F238E27FC236}">
                <a16:creationId xmlns="" xmlns:a16="http://schemas.microsoft.com/office/drawing/2014/main" id="{6BDC30F3-9355-491D-9BDF-1BE789EB0CFC}"/>
              </a:ext>
            </a:extLst>
          </p:cNvPr>
          <p:cNvSpPr/>
          <p:nvPr/>
        </p:nvSpPr>
        <p:spPr>
          <a:xfrm>
            <a:off x="0" y="474563"/>
            <a:ext cx="1453393" cy="590309"/>
          </a:xfrm>
          <a:prstGeom prst="snip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3C665EA7-F4C2-4D3C-BE04-3C83AA5077B0}"/>
              </a:ext>
            </a:extLst>
          </p:cNvPr>
          <p:cNvSpPr txBox="1"/>
          <p:nvPr/>
        </p:nvSpPr>
        <p:spPr>
          <a:xfrm>
            <a:off x="163490" y="510873"/>
            <a:ext cx="1289903"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normalizeH="0" baseline="0" noProof="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rPr>
              <a:t>CÂU HỎI</a:t>
            </a:r>
            <a:endParaRPr kumimoji="0" lang="vi-VN" sz="3000" b="1" i="0" u="none" strike="noStrike" kern="1200" normalizeH="0" baseline="0" noProof="0" dirty="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endParaRPr>
          </a:p>
        </p:txBody>
      </p:sp>
      <p:sp>
        <p:nvSpPr>
          <p:cNvPr id="8" name="TextBox 7">
            <a:extLst>
              <a:ext uri="{FF2B5EF4-FFF2-40B4-BE49-F238E27FC236}">
                <a16:creationId xmlns="" xmlns:a16="http://schemas.microsoft.com/office/drawing/2014/main" id="{90C95CF5-1CDC-47F0-A5C1-9CC26866DC59}"/>
              </a:ext>
            </a:extLst>
          </p:cNvPr>
          <p:cNvSpPr txBox="1"/>
          <p:nvPr/>
        </p:nvSpPr>
        <p:spPr>
          <a:xfrm>
            <a:off x="331665" y="1101183"/>
            <a:ext cx="8869439" cy="1384995"/>
          </a:xfrm>
          <a:prstGeom prst="rect">
            <a:avLst/>
          </a:prstGeom>
          <a:noFill/>
        </p:spPr>
        <p:txBody>
          <a:bodyPr wrap="square" rtlCol="0">
            <a:spAutoFit/>
          </a:bodyPr>
          <a:lstStyle/>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kumimoji="0" lang="en-US" sz="2800" b="1" i="0" strike="noStrike" kern="1200" normalizeH="0" baseline="0" noProof="0">
                <a:ln w="0">
                  <a:noFill/>
                </a:ln>
                <a:solidFill>
                  <a:schemeClr val="bg1"/>
                </a:solidFill>
                <a:uLnTx/>
                <a:uFillTx/>
                <a:latin typeface="Calibri" panose="020F0502020204030204" pitchFamily="34" charset="0"/>
                <a:cs typeface="Calibri" panose="020F0502020204030204" pitchFamily="34" charset="0"/>
              </a:rPr>
              <a:t>Bàn học không phát ra ánh sáng.</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2800" b="1">
                <a:ln w="0">
                  <a:noFill/>
                </a:ln>
                <a:solidFill>
                  <a:schemeClr val="bg1"/>
                </a:solidFill>
                <a:latin typeface="Calibri" panose="020F0502020204030204" pitchFamily="34" charset="0"/>
                <a:cs typeface="Calibri" panose="020F0502020204030204" pitchFamily="34" charset="0"/>
              </a:rPr>
              <a:t>Em nhìn thấy bàn học vì có ánh sáng truyền tới bàn học và hắt tới mắt em. </a:t>
            </a:r>
            <a:endParaRPr kumimoji="0" lang="vi-VN" sz="2800" b="1" i="0" strike="noStrike" kern="1200" normalizeH="0" baseline="0" noProof="0" dirty="0">
              <a:ln w="0">
                <a:noFill/>
              </a:ln>
              <a:solidFill>
                <a:schemeClr val="bg1"/>
              </a:solidFill>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BF8B8F77-D7A4-4BC5-B4DD-E75C210B3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8266" y="3456542"/>
            <a:ext cx="1999910" cy="2666546"/>
          </a:xfrm>
          <a:prstGeom prst="rect">
            <a:avLst/>
          </a:prstGeom>
        </p:spPr>
      </p:pic>
      <p:pic>
        <p:nvPicPr>
          <p:cNvPr id="2" name="Picture 1">
            <a:extLst>
              <a:ext uri="{FF2B5EF4-FFF2-40B4-BE49-F238E27FC236}">
                <a16:creationId xmlns="" xmlns:a16="http://schemas.microsoft.com/office/drawing/2014/main" id="{44FECB78-CFC6-4B3B-9786-6AFF82EAAA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7142" y="2055289"/>
            <a:ext cx="915045" cy="1220060"/>
          </a:xfrm>
          <a:prstGeom prst="rect">
            <a:avLst/>
          </a:prstGeom>
        </p:spPr>
      </p:pic>
      <p:pic>
        <p:nvPicPr>
          <p:cNvPr id="4" name="Picture 3">
            <a:extLst>
              <a:ext uri="{FF2B5EF4-FFF2-40B4-BE49-F238E27FC236}">
                <a16:creationId xmlns="" xmlns:a16="http://schemas.microsoft.com/office/drawing/2014/main" id="{E1C2167F-5506-4836-BC47-52F7906078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119202" y="3948554"/>
            <a:ext cx="2085404" cy="2780538"/>
          </a:xfrm>
          <a:prstGeom prst="rect">
            <a:avLst/>
          </a:prstGeom>
        </p:spPr>
      </p:pic>
      <p:cxnSp>
        <p:nvCxnSpPr>
          <p:cNvPr id="13" name="Straight Arrow Connector 12">
            <a:extLst>
              <a:ext uri="{FF2B5EF4-FFF2-40B4-BE49-F238E27FC236}">
                <a16:creationId xmlns="" xmlns:a16="http://schemas.microsoft.com/office/drawing/2014/main" id="{BC7C689B-DD55-4320-BE46-855203AA77FD}"/>
              </a:ext>
            </a:extLst>
          </p:cNvPr>
          <p:cNvCxnSpPr>
            <a:cxnSpLocks/>
          </p:cNvCxnSpPr>
          <p:nvPr/>
        </p:nvCxnSpPr>
        <p:spPr>
          <a:xfrm flipH="1">
            <a:off x="3459620" y="2997844"/>
            <a:ext cx="3025097" cy="950711"/>
          </a:xfrm>
          <a:prstGeom prst="straightConnector1">
            <a:avLst/>
          </a:prstGeom>
          <a:ln>
            <a:solidFill>
              <a:srgbClr val="FFFF00"/>
            </a:solidFill>
            <a:tailEnd type="triangle"/>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11161054-04DA-4909-9654-53B7BA4616B8}"/>
              </a:ext>
            </a:extLst>
          </p:cNvPr>
          <p:cNvCxnSpPr>
            <a:cxnSpLocks/>
          </p:cNvCxnSpPr>
          <p:nvPr/>
        </p:nvCxnSpPr>
        <p:spPr>
          <a:xfrm>
            <a:off x="3513052" y="3976362"/>
            <a:ext cx="3318905" cy="193127"/>
          </a:xfrm>
          <a:prstGeom prst="straightConnector1">
            <a:avLst/>
          </a:prstGeom>
          <a:ln>
            <a:solidFill>
              <a:srgbClr val="FFFF00"/>
            </a:solidFill>
            <a:tailEnd type="triangle"/>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22241" y="611403"/>
            <a:ext cx="6388359" cy="1938992"/>
          </a:xfrm>
          <a:prstGeom prst="rect">
            <a:avLst/>
          </a:prstGeom>
        </p:spPr>
        <p:txBody>
          <a:bodyPr wrap="square">
            <a:spAutoFit/>
          </a:bodyPr>
          <a:lstStyle/>
          <a:p>
            <a:pPr lvl="0">
              <a:defRPr/>
            </a:pPr>
            <a:r>
              <a:rPr lang="en-US" sz="2400" b="1">
                <a:ln w="0">
                  <a:noFill/>
                </a:ln>
                <a:solidFill>
                  <a:schemeClr val="tx2">
                    <a:lumMod val="50000"/>
                  </a:schemeClr>
                </a:solidFill>
                <a:latin typeface="Times New Roman" pitchFamily="18" charset="0"/>
                <a:cs typeface="Times New Roman" pitchFamily="18" charset="0"/>
              </a:rPr>
              <a:t>Buổi tối, khi bước vào phòng, em muốn nhìn thấy bàn học của em thì em phải bật đèn. Vậy </a:t>
            </a:r>
          </a:p>
          <a:p>
            <a:pPr marL="514350" lvl="0" indent="-514350">
              <a:buFontTx/>
              <a:buAutoNum type="arabicPeriod"/>
              <a:defRPr/>
            </a:pPr>
            <a:r>
              <a:rPr lang="en-US" sz="2400" b="1">
                <a:ln w="0">
                  <a:noFill/>
                </a:ln>
                <a:solidFill>
                  <a:schemeClr val="tx2">
                    <a:lumMod val="50000"/>
                  </a:schemeClr>
                </a:solidFill>
                <a:latin typeface="Times New Roman" pitchFamily="18" charset="0"/>
                <a:cs typeface="Times New Roman" pitchFamily="18" charset="0"/>
              </a:rPr>
              <a:t>Bàn học có phát ra ánh sáng không?</a:t>
            </a:r>
          </a:p>
          <a:p>
            <a:pPr marL="514350" lvl="0" indent="-514350">
              <a:buFontTx/>
              <a:buAutoNum type="arabicPeriod"/>
              <a:defRPr/>
            </a:pPr>
            <a:r>
              <a:rPr lang="en-US" sz="2400" b="1">
                <a:ln w="0">
                  <a:noFill/>
                </a:ln>
                <a:solidFill>
                  <a:schemeClr val="tx2">
                    <a:lumMod val="50000"/>
                  </a:schemeClr>
                </a:solidFill>
                <a:latin typeface="Times New Roman" pitchFamily="18" charset="0"/>
                <a:cs typeface="Times New Roman" pitchFamily="18" charset="0"/>
              </a:rPr>
              <a:t>Tại sao em nhìn thấy bàn học khi bật đèn trong phòng?</a:t>
            </a:r>
            <a:endParaRPr lang="vi-VN" sz="2400" b="1" dirty="0">
              <a:ln w="0">
                <a:noFill/>
              </a:ln>
              <a:solidFill>
                <a:schemeClr val="tx2">
                  <a:lumMod val="50000"/>
                </a:schemeClr>
              </a:solidFill>
              <a:latin typeface="Times New Roman" pitchFamily="18" charset="0"/>
              <a:cs typeface="Times New Roman" pitchFamily="18"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84598244"/>
      </p:ext>
    </p:extLst>
  </p:cSld>
  <p:clrMapOvr>
    <a:masterClrMapping/>
  </p:clrMapOvr>
  <p:transition spd="slow" advTm="260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26" presetClass="emph" presetSubtype="0" repeatCount="indefinite" fill="hold" nodeType="afterEffect">
                                  <p:stCondLst>
                                    <p:cond delay="0"/>
                                  </p:stCondLst>
                                  <p:endCondLst>
                                    <p:cond evt="onNext" delay="0">
                                      <p:tgtEl>
                                        <p:sldTgt/>
                                      </p:tgtEl>
                                    </p:cond>
                                  </p:end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par>
                                <p:cTn id="30" presetID="26" presetClass="emph" presetSubtype="0" repeatCount="indefinite" fill="hold" nodeType="withEffect">
                                  <p:stCondLst>
                                    <p:cond delay="0"/>
                                  </p:stCondLst>
                                  <p:endCondLst>
                                    <p:cond evt="onNext" delay="0">
                                      <p:tgtEl>
                                        <p:sldTgt/>
                                      </p:tgtEl>
                                    </p:cond>
                                  </p:endCondLst>
                                  <p:childTnLst>
                                    <p:animEffect transition="out" filter="fade">
                                      <p:cBhvr>
                                        <p:cTn id="31" dur="500" tmFilter="0, 0; .2, .5; .8, .5; 1, 0"/>
                                        <p:tgtEl>
                                          <p:spTgt spid="15"/>
                                        </p:tgtEl>
                                      </p:cBhvr>
                                    </p:animEffect>
                                    <p:animScale>
                                      <p:cBhvr>
                                        <p:cTn id="32"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53085"/>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II.NHÌN THẤY MỘT VẬT</a:t>
            </a:r>
            <a:endParaRPr lang="en-US" sz="3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457200"/>
            <a:ext cx="9144000" cy="614045"/>
          </a:xfrm>
          <a:prstGeom prst="rect">
            <a:avLst/>
          </a:prstGeom>
          <a:noFill/>
        </p:spPr>
        <p:txBody>
          <a:bodyPr wrap="square" rtlCol="0">
            <a:spAutoFit/>
          </a:bodyPr>
          <a:lstStyle/>
          <a:p>
            <a:pPr>
              <a:buFont typeface="Wingdings" panose="05000000000000000000" pitchFamily="2" charset="2"/>
              <a:buChar char="v"/>
            </a:pPr>
            <a:r>
              <a:rPr lang="en-US" sz="3400" dirty="0" smtClean="0">
                <a:solidFill>
                  <a:srgbClr val="7030A0"/>
                </a:solidFill>
                <a:latin typeface="Times New Roman" panose="02020603050405020304" pitchFamily="18" charset="0"/>
                <a:cs typeface="Times New Roman" panose="02020603050405020304" pitchFamily="18" charset="0"/>
              </a:rPr>
              <a:t> Thí nghiệm</a:t>
            </a:r>
            <a:endParaRPr lang="en-US" sz="3400" dirty="0">
              <a:solidFill>
                <a:srgbClr val="7030A0"/>
              </a:solidFill>
              <a:latin typeface="Times New Roman" panose="02020603050405020304" pitchFamily="18" charset="0"/>
              <a:cs typeface="Times New Roman" panose="02020603050405020304" pitchFamily="18" charset="0"/>
            </a:endParaRPr>
          </a:p>
        </p:txBody>
      </p:sp>
      <p:sp>
        <p:nvSpPr>
          <p:cNvPr id="5" name="Text Box 7"/>
          <p:cNvSpPr txBox="1">
            <a:spLocks noChangeArrowheads="1"/>
          </p:cNvSpPr>
          <p:nvPr/>
        </p:nvSpPr>
        <p:spPr bwMode="auto">
          <a:xfrm>
            <a:off x="0" y="1066800"/>
            <a:ext cx="9144000" cy="1384995"/>
          </a:xfrm>
          <a:prstGeom prst="rect">
            <a:avLst/>
          </a:prstGeom>
          <a:noFill/>
          <a:ln w="9525">
            <a:noFill/>
            <a:miter lim="800000"/>
          </a:ln>
          <a:effectLst/>
        </p:spPr>
        <p:txBody>
          <a:bodyPr wrap="square">
            <a:spAutoFit/>
          </a:bodyPr>
          <a:lstStyle/>
          <a:p>
            <a:pPr eaLnBrk="1" hangingPunct="1"/>
            <a:r>
              <a:rPr lang="en-US" sz="2800" b="1" smtClean="0">
                <a:latin typeface="Times New Roman" panose="02020603050405020304" pitchFamily="18" charset="0"/>
              </a:rPr>
              <a:t>Nhìn </a:t>
            </a:r>
            <a:r>
              <a:rPr lang="en-US" sz="2800" smtClean="0">
                <a:latin typeface="Times New Roman" panose="02020603050405020304" pitchFamily="18" charset="0"/>
              </a:rPr>
              <a:t>mảnh </a:t>
            </a:r>
            <a:r>
              <a:rPr lang="en-US" sz="2800" dirty="0" err="1">
                <a:latin typeface="Times New Roman" panose="02020603050405020304" pitchFamily="18" charset="0"/>
              </a:rPr>
              <a:t>giấy</a:t>
            </a:r>
            <a:r>
              <a:rPr lang="en-US" sz="2800" dirty="0">
                <a:latin typeface="Times New Roman" panose="02020603050405020304" pitchFamily="18" charset="0"/>
              </a:rPr>
              <a:t> </a:t>
            </a:r>
            <a:r>
              <a:rPr lang="en-US" sz="2800" dirty="0" err="1">
                <a:latin typeface="Times New Roman" panose="02020603050405020304" pitchFamily="18" charset="0"/>
              </a:rPr>
              <a:t>trắng</a:t>
            </a:r>
            <a:r>
              <a:rPr lang="en-US" sz="2800" dirty="0">
                <a:latin typeface="Times New Roman" panose="02020603050405020304" pitchFamily="18" charset="0"/>
              </a:rPr>
              <a:t> </a:t>
            </a:r>
            <a:r>
              <a:rPr lang="en-US" sz="2800" dirty="0" err="1">
                <a:latin typeface="Times New Roman" panose="02020603050405020304" pitchFamily="18" charset="0"/>
              </a:rPr>
              <a:t>dán</a:t>
            </a:r>
            <a:r>
              <a:rPr lang="en-US" sz="2800" dirty="0">
                <a:latin typeface="Times New Roman" panose="02020603050405020304" pitchFamily="18" charset="0"/>
              </a:rPr>
              <a:t> </a:t>
            </a:r>
            <a:r>
              <a:rPr lang="en-US" sz="2800" dirty="0" err="1">
                <a:latin typeface="Times New Roman" panose="02020603050405020304" pitchFamily="18" charset="0"/>
              </a:rPr>
              <a:t>trên</a:t>
            </a:r>
            <a:r>
              <a:rPr lang="en-US" sz="2800" dirty="0">
                <a:latin typeface="Times New Roman" panose="02020603050405020304" pitchFamily="18" charset="0"/>
              </a:rPr>
              <a:t> </a:t>
            </a:r>
            <a:r>
              <a:rPr lang="en-US" sz="2800" dirty="0" err="1">
                <a:latin typeface="Times New Roman" panose="02020603050405020304" pitchFamily="18" charset="0"/>
              </a:rPr>
              <a:t>thành</a:t>
            </a:r>
            <a:r>
              <a:rPr lang="en-US" sz="2800" dirty="0">
                <a:latin typeface="Times New Roman" panose="02020603050405020304" pitchFamily="18" charset="0"/>
              </a:rPr>
              <a:t> </a:t>
            </a:r>
            <a:r>
              <a:rPr lang="en-US" sz="2800" dirty="0" err="1">
                <a:latin typeface="Times New Roman" panose="02020603050405020304" pitchFamily="18" charset="0"/>
              </a:rPr>
              <a:t>màu</a:t>
            </a:r>
            <a:r>
              <a:rPr lang="en-US" sz="2800" dirty="0">
                <a:latin typeface="Times New Roman" panose="02020603050405020304" pitchFamily="18" charset="0"/>
              </a:rPr>
              <a:t> </a:t>
            </a:r>
            <a:r>
              <a:rPr lang="en-US" sz="2800" dirty="0" err="1">
                <a:latin typeface="Times New Roman" panose="02020603050405020304" pitchFamily="18" charset="0"/>
              </a:rPr>
              <a:t>đen</a:t>
            </a:r>
            <a:r>
              <a:rPr lang="en-US" sz="2800" dirty="0">
                <a:latin typeface="Times New Roman" panose="02020603050405020304" pitchFamily="18" charset="0"/>
              </a:rPr>
              <a:t> </a:t>
            </a:r>
            <a:r>
              <a:rPr lang="en-US" sz="2800" dirty="0" err="1">
                <a:latin typeface="Times New Roman" panose="02020603050405020304" pitchFamily="18" charset="0"/>
              </a:rPr>
              <a:t>bên</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smtClean="0">
                <a:latin typeface="Times New Roman" panose="02020603050405020304" pitchFamily="18" charset="0"/>
              </a:rPr>
              <a:t>hộp</a:t>
            </a:r>
            <a:r>
              <a:rPr lang="en-US" sz="2800" dirty="0" smtClean="0">
                <a:latin typeface="Times New Roman" panose="02020603050405020304" pitchFamily="18" charset="0"/>
              </a:rPr>
              <a:t> </a:t>
            </a:r>
            <a:r>
              <a:rPr lang="en-US" sz="2800" dirty="0" err="1" smtClean="0">
                <a:latin typeface="Times New Roman" panose="02020603050405020304" pitchFamily="18" charset="0"/>
              </a:rPr>
              <a:t>kín</a:t>
            </a:r>
            <a:r>
              <a:rPr lang="en-US" sz="2800">
                <a:latin typeface="Times New Roman" panose="02020603050405020304" pitchFamily="18" charset="0"/>
              </a:rPr>
              <a:t>. </a:t>
            </a:r>
            <a:r>
              <a:rPr lang="en-US" sz="2800" smtClean="0">
                <a:latin typeface="Times New Roman" panose="02020603050405020304" pitchFamily="18" charset="0"/>
              </a:rPr>
              <a:t>Trong 2 trường hợp:</a:t>
            </a:r>
            <a:endParaRPr lang="en-US" sz="2800" dirty="0">
              <a:latin typeface="Times New Roman" panose="02020603050405020304" pitchFamily="18" charset="0"/>
            </a:endParaRPr>
          </a:p>
          <a:p>
            <a:pPr eaLnBrk="1" hangingPunct="1"/>
            <a:r>
              <a:rPr lang="en-US" sz="2800" dirty="0" smtClean="0">
                <a:solidFill>
                  <a:srgbClr val="FF0000"/>
                </a:solidFill>
                <a:latin typeface="Times New Roman" panose="02020603050405020304" pitchFamily="18" charset="0"/>
              </a:rPr>
              <a:t>a</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Đèn</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sáng</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hình</a:t>
            </a:r>
            <a:r>
              <a:rPr lang="en-US" sz="2800" dirty="0">
                <a:solidFill>
                  <a:srgbClr val="FF0000"/>
                </a:solidFill>
                <a:latin typeface="Times New Roman" panose="02020603050405020304" pitchFamily="18" charset="0"/>
              </a:rPr>
              <a:t> </a:t>
            </a:r>
            <a:r>
              <a:rPr lang="en-US" sz="2800" dirty="0" smtClean="0">
                <a:solidFill>
                  <a:srgbClr val="FF0000"/>
                </a:solidFill>
                <a:latin typeface="Times New Roman" panose="02020603050405020304" pitchFamily="18" charset="0"/>
              </a:rPr>
              <a:t>1.2a)                    b</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Đèn</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tắt</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hình</a:t>
            </a:r>
            <a:r>
              <a:rPr lang="en-US" sz="2800" dirty="0">
                <a:solidFill>
                  <a:srgbClr val="FF0000"/>
                </a:solidFill>
                <a:latin typeface="Times New Roman" panose="02020603050405020304" pitchFamily="18" charset="0"/>
              </a:rPr>
              <a:t> 1.2b)</a:t>
            </a:r>
            <a:endParaRPr lang="en-US" sz="2800" b="1" i="1" dirty="0">
              <a:solidFill>
                <a:srgbClr val="FF0000"/>
              </a:solidFill>
              <a:latin typeface="Times New Roman" panose="02020603050405020304" pitchFamily="18" charset="0"/>
            </a:endParaRPr>
          </a:p>
        </p:txBody>
      </p:sp>
      <p:pic>
        <p:nvPicPr>
          <p:cNvPr id="6" name="Picture 5" descr="Tranh 002.jpg"/>
          <p:cNvPicPr>
            <a:picLocks noChangeAspect="1"/>
          </p:cNvPicPr>
          <p:nvPr/>
        </p:nvPicPr>
        <p:blipFill>
          <a:blip r:embed="rId5"/>
          <a:stretch>
            <a:fillRect/>
          </a:stretch>
        </p:blipFill>
        <p:spPr>
          <a:xfrm>
            <a:off x="0" y="3048000"/>
            <a:ext cx="4164595" cy="3505201"/>
          </a:xfrm>
          <a:prstGeom prst="rect">
            <a:avLst/>
          </a:prstGeom>
        </p:spPr>
      </p:pic>
      <p:pic>
        <p:nvPicPr>
          <p:cNvPr id="7" name="Picture 6" descr="Tranh 003.jpg"/>
          <p:cNvPicPr>
            <a:picLocks noChangeAspect="1"/>
          </p:cNvPicPr>
          <p:nvPr/>
        </p:nvPicPr>
        <p:blipFill>
          <a:blip r:embed="rId6"/>
          <a:stretch>
            <a:fillRect/>
          </a:stretch>
        </p:blipFill>
        <p:spPr>
          <a:xfrm>
            <a:off x="4800600" y="2971800"/>
            <a:ext cx="4343400" cy="3612261"/>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3484359"/>
      </p:ext>
    </p:extLst>
  </p:cSld>
  <p:clrMapOvr>
    <a:masterClrMapping/>
  </p:clrMapOvr>
  <mc:AlternateContent xmlns:mc="http://schemas.openxmlformats.org/markup-compatibility/2006" xmlns:p14="http://schemas.microsoft.com/office/powerpoint/2010/main">
    <mc:Choice Requires="p14">
      <p:transition spd="slow" p14:dur="2000" advTm="22913"/>
    </mc:Choice>
    <mc:Fallback xmlns="">
      <p:transition spd="slow" advTm="2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4"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from="(-#ppt_w/2)" to="(#ppt_x)" calcmode="lin" valueType="num">
                                      <p:cBhvr>
                                        <p:cTn id="9" dur="600" fill="hold">
                                          <p:stCondLst>
                                            <p:cond delay="0"/>
                                          </p:stCondLst>
                                        </p:cTn>
                                        <p:tgtEl>
                                          <p:spTgt spid="2"/>
                                        </p:tgtEl>
                                        <p:attrNameLst>
                                          <p:attrName>ppt_x</p:attrName>
                                        </p:attrNameLst>
                                      </p:cBhvr>
                                    </p:anim>
                                    <p:anim from="0" to="-1.0" calcmode="lin" valueType="num">
                                      <p:cBhvr>
                                        <p:cTn id="10" dur="200" decel="50000" autoRev="1" fill="hold">
                                          <p:stCondLst>
                                            <p:cond delay="600"/>
                                          </p:stCondLst>
                                        </p:cTn>
                                        <p:tgtEl>
                                          <p:spTgt spid="2"/>
                                        </p:tgtEl>
                                        <p:attrNameLst>
                                          <p:attrName>xshear</p:attrName>
                                        </p:attrNameLst>
                                      </p:cBhvr>
                                    </p:anim>
                                    <p:animScale>
                                      <p:cBhvr>
                                        <p:cTn id="11" dur="200" decel="100000" autoRev="1" fill="hold">
                                          <p:stCondLst>
                                            <p:cond delay="600"/>
                                          </p:stCondLst>
                                        </p:cTn>
                                        <p:tgtEl>
                                          <p:spTgt spid="2"/>
                                        </p:tgtEl>
                                      </p:cBhvr>
                                      <p:from x="100000" y="100000"/>
                                      <p:to x="80000" y="100000"/>
                                    </p:animScale>
                                    <p:anim by="(#ppt_h/3+#ppt_w*0.1)" calcmode="lin" valueType="num">
                                      <p:cBhvr additive="sum">
                                        <p:cTn id="12" dur="200" decel="100000" autoRev="1" fill="hold">
                                          <p:stCondLst>
                                            <p:cond delay="600"/>
                                          </p:stCondLst>
                                        </p:cTn>
                                        <p:tgtEl>
                                          <p:spTgt spid="2"/>
                                        </p:tgtEl>
                                        <p:attrNameLst>
                                          <p:attrName>ppt_x</p:attrName>
                                        </p:attrNameLst>
                                      </p:cBhvr>
                                    </p:anim>
                                  </p:childTnLst>
                                </p:cTn>
                              </p:par>
                              <p:par>
                                <p:cTn id="13" presetID="3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par>
                                <p:cTn id="19" presetID="54" presetClass="entr" presetSubtype="0" accel="10000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ppt_w*0.05"/>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 calcmode="lin" valueType="num">
                                      <p:cBhvr>
                                        <p:cTn id="23" dur="500" fill="hold"/>
                                        <p:tgtEl>
                                          <p:spTgt spid="5"/>
                                        </p:tgtEl>
                                        <p:attrNameLst>
                                          <p:attrName>ppt_x</p:attrName>
                                        </p:attrNameLst>
                                      </p:cBhvr>
                                      <p:tavLst>
                                        <p:tav tm="0">
                                          <p:val>
                                            <p:strVal val="#ppt_x-.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Effect transition="in" filter="fade">
                                      <p:cBhvr>
                                        <p:cTn id="25" dur="500"/>
                                        <p:tgtEl>
                                          <p:spTgt spid="5"/>
                                        </p:tgtEl>
                                      </p:cBhvr>
                                    </p:animEffect>
                                  </p:childTnLst>
                                </p:cTn>
                              </p:par>
                              <p:par>
                                <p:cTn id="26" presetID="34" presetClass="entr" presetSubtype="0" fill="hold" nodeType="withEffect">
                                  <p:stCondLst>
                                    <p:cond delay="1500"/>
                                  </p:stCondLst>
                                  <p:childTnLst>
                                    <p:set>
                                      <p:cBhvr>
                                        <p:cTn id="27" dur="1" fill="hold">
                                          <p:stCondLst>
                                            <p:cond delay="0"/>
                                          </p:stCondLst>
                                        </p:cTn>
                                        <p:tgtEl>
                                          <p:spTgt spid="6"/>
                                        </p:tgtEl>
                                        <p:attrNameLst>
                                          <p:attrName>style.visibility</p:attrName>
                                        </p:attrNameLst>
                                      </p:cBhvr>
                                      <p:to>
                                        <p:strVal val="visible"/>
                                      </p:to>
                                    </p:set>
                                    <p:anim from="(-#ppt_w/2)" to="(#ppt_x)" calcmode="lin" valueType="num">
                                      <p:cBhvr>
                                        <p:cTn id="28" dur="600" fill="hold">
                                          <p:stCondLst>
                                            <p:cond delay="0"/>
                                          </p:stCondLst>
                                        </p:cTn>
                                        <p:tgtEl>
                                          <p:spTgt spid="6"/>
                                        </p:tgtEl>
                                        <p:attrNameLst>
                                          <p:attrName>ppt_x</p:attrName>
                                        </p:attrNameLst>
                                      </p:cBhvr>
                                    </p:anim>
                                    <p:anim from="0" to="-1.0" calcmode="lin" valueType="num">
                                      <p:cBhvr>
                                        <p:cTn id="29" dur="200" decel="50000" autoRev="1" fill="hold">
                                          <p:stCondLst>
                                            <p:cond delay="600"/>
                                          </p:stCondLst>
                                        </p:cTn>
                                        <p:tgtEl>
                                          <p:spTgt spid="6"/>
                                        </p:tgtEl>
                                        <p:attrNameLst>
                                          <p:attrName>xshear</p:attrName>
                                        </p:attrNameLst>
                                      </p:cBhvr>
                                    </p:anim>
                                    <p:animScale>
                                      <p:cBhvr>
                                        <p:cTn id="30" dur="200" decel="100000" autoRev="1" fill="hold">
                                          <p:stCondLst>
                                            <p:cond delay="600"/>
                                          </p:stCondLst>
                                        </p:cTn>
                                        <p:tgtEl>
                                          <p:spTgt spid="6"/>
                                        </p:tgtEl>
                                      </p:cBhvr>
                                      <p:from x="100000" y="100000"/>
                                      <p:to x="80000" y="100000"/>
                                    </p:animScale>
                                    <p:anim by="(#ppt_h/3+#ppt_w*0.1)" calcmode="lin" valueType="num">
                                      <p:cBhvr additive="sum">
                                        <p:cTn id="31" dur="200" decel="100000" autoRev="1" fill="hold">
                                          <p:stCondLst>
                                            <p:cond delay="600"/>
                                          </p:stCondLst>
                                        </p:cTn>
                                        <p:tgtEl>
                                          <p:spTgt spid="6"/>
                                        </p:tgtEl>
                                        <p:attrNameLst>
                                          <p:attrName>ppt_x</p:attrName>
                                        </p:attrNameLst>
                                      </p:cBhvr>
                                    </p:anim>
                                  </p:childTnLst>
                                </p:cTn>
                              </p:par>
                              <p:par>
                                <p:cTn id="32" presetID="34" presetClass="entr" presetSubtype="0" fill="hold" nodeType="withEffect">
                                  <p:stCondLst>
                                    <p:cond delay="2500"/>
                                  </p:stCondLst>
                                  <p:childTnLst>
                                    <p:set>
                                      <p:cBhvr>
                                        <p:cTn id="33" dur="1" fill="hold">
                                          <p:stCondLst>
                                            <p:cond delay="0"/>
                                          </p:stCondLst>
                                        </p:cTn>
                                        <p:tgtEl>
                                          <p:spTgt spid="7"/>
                                        </p:tgtEl>
                                        <p:attrNameLst>
                                          <p:attrName>style.visibility</p:attrName>
                                        </p:attrNameLst>
                                      </p:cBhvr>
                                      <p:to>
                                        <p:strVal val="visible"/>
                                      </p:to>
                                    </p:set>
                                    <p:anim from="(-#ppt_w/2)" to="(#ppt_x)" calcmode="lin" valueType="num">
                                      <p:cBhvr>
                                        <p:cTn id="34" dur="600" fill="hold">
                                          <p:stCondLst>
                                            <p:cond delay="0"/>
                                          </p:stCondLst>
                                        </p:cTn>
                                        <p:tgtEl>
                                          <p:spTgt spid="7"/>
                                        </p:tgtEl>
                                        <p:attrNameLst>
                                          <p:attrName>ppt_x</p:attrName>
                                        </p:attrNameLst>
                                      </p:cBhvr>
                                    </p:anim>
                                    <p:anim from="0" to="-1.0" calcmode="lin" valueType="num">
                                      <p:cBhvr>
                                        <p:cTn id="35" dur="200" decel="50000" autoRev="1" fill="hold">
                                          <p:stCondLst>
                                            <p:cond delay="600"/>
                                          </p:stCondLst>
                                        </p:cTn>
                                        <p:tgtEl>
                                          <p:spTgt spid="7"/>
                                        </p:tgtEl>
                                        <p:attrNameLst>
                                          <p:attrName>xshear</p:attrName>
                                        </p:attrNameLst>
                                      </p:cBhvr>
                                    </p:anim>
                                    <p:animScale>
                                      <p:cBhvr>
                                        <p:cTn id="36" dur="200" decel="100000" autoRev="1" fill="hold">
                                          <p:stCondLst>
                                            <p:cond delay="600"/>
                                          </p:stCondLst>
                                        </p:cTn>
                                        <p:tgtEl>
                                          <p:spTgt spid="7"/>
                                        </p:tgtEl>
                                      </p:cBhvr>
                                      <p:from x="100000" y="100000"/>
                                      <p:to x="80000" y="100000"/>
                                    </p:animScale>
                                    <p:anim by="(#ppt_h/3+#ppt_w*0.1)" calcmode="lin" valueType="num">
                                      <p:cBhvr additive="sum">
                                        <p:cTn id="37" dur="200" decel="100000" autoRev="1" fill="hold">
                                          <p:stCondLst>
                                            <p:cond delay="600"/>
                                          </p:stCondLst>
                                        </p:cTn>
                                        <p:tgtEl>
                                          <p:spTgt spid="7"/>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8"/>
                </p:tgtEl>
              </p:cMediaNode>
            </p:audio>
          </p:childTnLst>
        </p:cTn>
      </p:par>
    </p:tnLst>
    <p:bldLst>
      <p:bldP spid="2"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name="CauHoi_24_ec203b15-70cf-4966-8b7f-f5dd39a6ff7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 NHÌN THẤY MỘT VẬT</a:t>
            </a:r>
            <a:endParaRPr lang="vi-VN" sz="3600">
              <a:solidFill>
                <a:srgbClr val="000000"/>
              </a:solidFill>
              <a:latin typeface="Times New Roman"/>
            </a:endParaRPr>
          </a:p>
        </p:txBody>
      </p:sp>
      <p:sp>
        <p:nvSpPr>
          <p:cNvPr id="3" name="NC_24"/>
          <p:cNvSpPr txBox="1"/>
          <p:nvPr/>
        </p:nvSpPr>
        <p:spPr>
          <a:xfrm>
            <a:off x="8940800" y="6457890"/>
            <a:ext cx="203200" cy="400110"/>
          </a:xfrm>
          <a:prstGeom prst="rect">
            <a:avLst/>
          </a:prstGeom>
          <a:noFill/>
        </p:spPr>
        <p:txBody>
          <a:bodyPr vert="horz" rtlCol="0">
            <a:spAutoFit/>
          </a:bodyPr>
          <a:lstStyle/>
          <a:p>
            <a:r>
              <a:rPr lang="vi-VN" sz="400" smtClean="0"/>
              <a:t>NC_24</a:t>
            </a:r>
            <a:endParaRPr lang="vi-VN" sz="400"/>
          </a:p>
        </p:txBody>
      </p:sp>
      <p:sp>
        <p:nvSpPr>
          <p:cNvPr id="4" name="txtNoiDung"/>
          <p:cNvSpPr txBox="1"/>
          <p:nvPr/>
        </p:nvSpPr>
        <p:spPr>
          <a:xfrm>
            <a:off x="762000" y="1103531"/>
            <a:ext cx="7315200" cy="1200329"/>
          </a:xfrm>
          <a:prstGeom prst="rect">
            <a:avLst/>
          </a:prstGeom>
          <a:noFill/>
        </p:spPr>
        <p:txBody>
          <a:bodyPr vert="horz" rtlCol="0">
            <a:spAutoFit/>
          </a:bodyPr>
          <a:lstStyle/>
          <a:p>
            <a:pPr algn="just"/>
            <a:r>
              <a:rPr lang="vi-VN" sz="2400" smtClean="0">
                <a:solidFill>
                  <a:srgbClr val="000000"/>
                </a:solidFill>
                <a:latin typeface="Times New Roman"/>
              </a:rPr>
              <a:t>Trường hợp nào nhìn thấy mảnh giấy trắng:</a:t>
            </a:r>
          </a:p>
          <a:p>
            <a:pPr algn="just"/>
            <a:r>
              <a:rPr lang="vi-VN" sz="2400" smtClean="0">
                <a:solidFill>
                  <a:srgbClr val="000000"/>
                </a:solidFill>
                <a:latin typeface="Times New Roman"/>
              </a:rPr>
              <a:t>a. Đèn sáng</a:t>
            </a:r>
          </a:p>
          <a:p>
            <a:pPr algn="just"/>
            <a:r>
              <a:rPr lang="vi-VN" sz="2400" smtClean="0">
                <a:solidFill>
                  <a:srgbClr val="000000"/>
                </a:solidFill>
                <a:latin typeface="Times New Roman"/>
              </a:rPr>
              <a:t>b. Đèn tắt</a:t>
            </a:r>
            <a:endParaRPr lang="vi-VN" sz="2400">
              <a:solidFill>
                <a:srgbClr val="000000"/>
              </a:solidFill>
              <a:latin typeface="Times New Roman"/>
            </a:endParaRPr>
          </a:p>
        </p:txBody>
      </p:sp>
      <p:graphicFrame>
        <p:nvGraphicFramePr>
          <p:cNvPr id="5" name="DA_tbDK_24_1_2_"/>
          <p:cNvGraphicFramePr>
            <a:graphicFrameLocks noGrp="1"/>
          </p:cNvGraphicFramePr>
          <p:nvPr>
            <p:extLst>
              <p:ext uri="{D42A27DB-BD31-4B8C-83A1-F6EECF244321}">
                <p14:modId xmlns:p14="http://schemas.microsoft.com/office/powerpoint/2010/main" val="3607310294"/>
              </p:ext>
            </p:extLst>
          </p:nvPr>
        </p:nvGraphicFramePr>
        <p:xfrm>
          <a:off x="1143000" y="2430860"/>
          <a:ext cx="6858000" cy="1402080"/>
        </p:xfrm>
        <a:graphic>
          <a:graphicData uri="http://schemas.openxmlformats.org/drawingml/2006/table">
            <a:tbl>
              <a:tblPr firstRow="1" bandRow="1">
                <a:tableStyleId>{2D5ABB26-0587-4C30-8999-92F81FD0307C}</a:tableStyleId>
              </a:tblPr>
              <a:tblGrid>
                <a:gridCol w="2794000"/>
                <a:gridCol w="1270000"/>
                <a:gridCol w="2794000"/>
              </a:tblGrid>
              <a:tr h="701040">
                <a:tc>
                  <a:txBody>
                    <a:bodyPr/>
                    <a:lstStyle/>
                    <a:p>
                      <a:r>
                        <a:rPr lang="vi-VN" sz="2000" smtClean="0">
                          <a:solidFill>
                            <a:srgbClr val="000000"/>
                          </a:solidFill>
                          <a:latin typeface="Times New Roman"/>
                        </a:rPr>
                        <a:t>b. Đèn tắt</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không nhìn thấy mảnh giấy trắng.</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r h="701040">
                <a:tc>
                  <a:txBody>
                    <a:bodyPr/>
                    <a:lstStyle/>
                    <a:p>
                      <a:r>
                        <a:rPr lang="vi-VN" sz="2000" smtClean="0">
                          <a:solidFill>
                            <a:srgbClr val="000000"/>
                          </a:solidFill>
                          <a:latin typeface="Times New Roman"/>
                        </a:rPr>
                        <a:t>a. Đèn sáng</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nhìn thấy mảnh giấy trắng.</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bl>
          </a:graphicData>
        </a:graphic>
      </p:graphicFrame>
      <p:sp>
        <p:nvSpPr>
          <p:cNvPr id="6"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2047938"/>
      </p:ext>
    </p:extLst>
  </p:cSld>
  <p:clrMapOvr>
    <a:masterClrMapping/>
  </p:clrMapOvr>
  <mc:AlternateContent xmlns:mc="http://schemas.openxmlformats.org/markup-compatibility/2006" xmlns:p14="http://schemas.microsoft.com/office/powerpoint/2010/main">
    <mc:Choice Requires="p14">
      <p:transition spd="slow" p14:dur="2000" advClick="0" advTm="3695"/>
    </mc:Choice>
    <mc:Fallback xmlns="">
      <p:transition spd="slow" advClick="0" advTm="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ubQuiz_R_24_efd713ee-2b07-4b99-a2e4-50da097431d1">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294421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ubQuiz_W_24_a55b1fbb-e821-4bfe-b429-1cc1c0f68d0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68673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869" t="11917" r="25079" b="9159"/>
          <a:stretch/>
        </p:blipFill>
        <p:spPr>
          <a:xfrm>
            <a:off x="6041981" y="1089262"/>
            <a:ext cx="1518708" cy="196443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84" y="764704"/>
            <a:ext cx="1520196" cy="1888817"/>
          </a:xfrm>
          <a:prstGeom prst="rect">
            <a:avLst/>
          </a:prstGeom>
        </p:spPr>
      </p:pic>
      <p:cxnSp>
        <p:nvCxnSpPr>
          <p:cNvPr id="17" name="Straight Arrow Connector 16"/>
          <p:cNvCxnSpPr/>
          <p:nvPr/>
        </p:nvCxnSpPr>
        <p:spPr>
          <a:xfrm>
            <a:off x="1348420" y="1363990"/>
            <a:ext cx="5495102" cy="76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869" t="11917" r="25079" b="9159"/>
          <a:stretch/>
        </p:blipFill>
        <p:spPr>
          <a:xfrm>
            <a:off x="5324814" y="4862589"/>
            <a:ext cx="1518708" cy="1964432"/>
          </a:xfrm>
          <a:prstGeom prst="rect">
            <a:avLst/>
          </a:prstGeom>
        </p:spPr>
      </p:pic>
      <p:cxnSp>
        <p:nvCxnSpPr>
          <p:cNvPr id="23" name="Straight Arrow Connector 22"/>
          <p:cNvCxnSpPr/>
          <p:nvPr/>
        </p:nvCxnSpPr>
        <p:spPr>
          <a:xfrm flipH="1">
            <a:off x="1331642" y="620688"/>
            <a:ext cx="3273093" cy="7200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348420" y="1340768"/>
            <a:ext cx="4693561" cy="43204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33234" t="19889" r="33533" b="29096"/>
          <a:stretch/>
        </p:blipFill>
        <p:spPr>
          <a:xfrm rot="10800000">
            <a:off x="4443510" y="22663"/>
            <a:ext cx="720079" cy="962792"/>
          </a:xfrm>
          <a:prstGeom prst="rect">
            <a:avLst/>
          </a:prstGeom>
        </p:spPr>
      </p:pic>
      <p:sp>
        <p:nvSpPr>
          <p:cNvPr id="4" name="TextBox 3"/>
          <p:cNvSpPr txBox="1"/>
          <p:nvPr/>
        </p:nvSpPr>
        <p:spPr>
          <a:xfrm>
            <a:off x="683568" y="116632"/>
            <a:ext cx="4392488" cy="461665"/>
          </a:xfrm>
          <a:prstGeom prst="rect">
            <a:avLst/>
          </a:prstGeom>
          <a:noFill/>
        </p:spPr>
        <p:txBody>
          <a:bodyPr wrap="square" rtlCol="0">
            <a:spAutoFit/>
          </a:bodyPr>
          <a:lstStyle/>
          <a:p>
            <a:r>
              <a:rPr lang="vi-VN"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II. NHÌN THẤY MỘT VẬT</a:t>
            </a:r>
            <a:endParaRPr lang="vi-V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Oval 6"/>
          <p:cNvSpPr/>
          <p:nvPr/>
        </p:nvSpPr>
        <p:spPr>
          <a:xfrm>
            <a:off x="7660913" y="1617115"/>
            <a:ext cx="576064" cy="7200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1</a:t>
            </a:r>
            <a:endParaRPr lang="vi-VN" dirty="0"/>
          </a:p>
        </p:txBody>
      </p:sp>
      <p:sp>
        <p:nvSpPr>
          <p:cNvPr id="13" name="Oval 12"/>
          <p:cNvSpPr/>
          <p:nvPr/>
        </p:nvSpPr>
        <p:spPr>
          <a:xfrm>
            <a:off x="6984625" y="5484765"/>
            <a:ext cx="576064" cy="7200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2</a:t>
            </a:r>
            <a:endParaRPr lang="vi-VN" dirty="0"/>
          </a:p>
        </p:txBody>
      </p:sp>
      <p:sp>
        <p:nvSpPr>
          <p:cNvPr id="8" name="TextBox 7"/>
          <p:cNvSpPr txBox="1"/>
          <p:nvPr/>
        </p:nvSpPr>
        <p:spPr>
          <a:xfrm>
            <a:off x="191878" y="3041369"/>
            <a:ext cx="3503322" cy="378565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2400" b="1" spc="50" dirty="0" smtClean="0">
                <a:ln w="11430"/>
                <a:effectLst>
                  <a:outerShdw blurRad="76200" dist="50800" dir="5400000" algn="tl" rotWithShape="0">
                    <a:srgbClr val="000000">
                      <a:alpha val="65000"/>
                    </a:srgbClr>
                  </a:outerShdw>
                </a:effectLst>
              </a:rPr>
              <a:t>Bức hình trên mô tả ánh sáng truyền từ đèn tới bức tranh và bị hắt lại. Em hãy cho biết người ngồi ở vị trí nào sẽ nhìn thấy điểm A trên bức tranh</a:t>
            </a:r>
            <a:r>
              <a:rPr lang="vi-VN" sz="2400" b="1" spc="50" smtClean="0">
                <a:ln w="11430"/>
                <a:effectLst>
                  <a:outerShdw blurRad="76200" dist="50800" dir="5400000" algn="tl" rotWithShape="0">
                    <a:srgbClr val="000000">
                      <a:alpha val="65000"/>
                    </a:srgbClr>
                  </a:outerShdw>
                </a:effectLst>
              </a:rPr>
              <a:t>? </a:t>
            </a:r>
            <a:r>
              <a:rPr lang="vi-VN" sz="2400" b="1" smtClean="0">
                <a:ln w="18000">
                  <a:solidFill>
                    <a:schemeClr val="accent2">
                      <a:satMod val="140000"/>
                    </a:schemeClr>
                  </a:solidFill>
                  <a:prstDash val="solid"/>
                  <a:miter lim="800000"/>
                </a:ln>
                <a:effectLst>
                  <a:outerShdw blurRad="25500" dist="23000" dir="7020000" algn="tl">
                    <a:srgbClr val="000000">
                      <a:alpha val="50000"/>
                    </a:srgbClr>
                  </a:outerShdw>
                </a:effectLst>
              </a:rPr>
              <a:t>vì</a:t>
            </a:r>
            <a:r>
              <a:rPr lang="vi-VN" sz="2400" b="1" spc="50" smtClean="0">
                <a:ln w="11430"/>
                <a:effectLst>
                  <a:outerShdw blurRad="76200" dist="50800" dir="5400000" algn="tl" rotWithShape="0">
                    <a:srgbClr val="000000">
                      <a:alpha val="65000"/>
                    </a:srgbClr>
                  </a:outerShdw>
                </a:effectLst>
              </a:rPr>
              <a:t> </a:t>
            </a:r>
            <a:r>
              <a:rPr lang="vi-VN" sz="2400" b="1" spc="50" dirty="0" smtClean="0">
                <a:ln w="11430"/>
                <a:effectLst>
                  <a:outerShdw blurRad="76200" dist="50800" dir="5400000" algn="tl" rotWithShape="0">
                    <a:srgbClr val="000000">
                      <a:alpha val="65000"/>
                    </a:srgbClr>
                  </a:outerShdw>
                </a:effectLst>
              </a:rPr>
              <a:t>sao? Từ đó hãy cho biết khi nào ta nhìn thấy một vật?</a:t>
            </a:r>
            <a:endParaRPr lang="vi-VN" sz="2400" b="1" spc="50" dirty="0">
              <a:ln w="11430"/>
              <a:effectLst>
                <a:outerShdw blurRad="76200" dist="50800" dir="5400000" algn="tl" rotWithShape="0">
                  <a:srgbClr val="000000">
                    <a:alpha val="65000"/>
                  </a:srgbClr>
                </a:outerShdw>
              </a:effectLst>
            </a:endParaRPr>
          </a:p>
        </p:txBody>
      </p:sp>
      <p:sp>
        <p:nvSpPr>
          <p:cNvPr id="9" name="TextBox 8"/>
          <p:cNvSpPr txBox="1"/>
          <p:nvPr/>
        </p:nvSpPr>
        <p:spPr>
          <a:xfrm>
            <a:off x="1077260" y="1089262"/>
            <a:ext cx="508764" cy="461665"/>
          </a:xfrm>
          <a:prstGeom prst="rect">
            <a:avLst/>
          </a:prstGeom>
          <a:noFill/>
        </p:spPr>
        <p:txBody>
          <a:bodyPr wrap="square" rtlCol="0">
            <a:spAutoFit/>
          </a:bodyPr>
          <a:lstStyle/>
          <a:p>
            <a:r>
              <a:rPr lang="vi-VN" sz="2400" b="1" dirty="0">
                <a:solidFill>
                  <a:srgbClr val="FF0000"/>
                </a:solidFill>
              </a:rPr>
              <a:t>A</a:t>
            </a:r>
          </a:p>
        </p:txBody>
      </p:sp>
      <p:sp>
        <p:nvSpPr>
          <p:cNvPr id="10" name="TextBox 9"/>
          <p:cNvSpPr txBox="1"/>
          <p:nvPr/>
        </p:nvSpPr>
        <p:spPr>
          <a:xfrm>
            <a:off x="313339" y="2718322"/>
            <a:ext cx="2036606" cy="369332"/>
          </a:xfrm>
          <a:prstGeom prst="rect">
            <a:avLst/>
          </a:prstGeom>
          <a:noFill/>
        </p:spPr>
        <p:txBody>
          <a:bodyPr wrap="square" rtlCol="0">
            <a:spAutoFit/>
          </a:bodyPr>
          <a:lstStyle/>
          <a:p>
            <a:r>
              <a:rPr lang="vi-VN" dirty="0" smtClean="0"/>
              <a:t>HĐ 2</a:t>
            </a:r>
            <a:endParaRPr lang="vi-VN"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7467417"/>
      </p:ext>
    </p:extLst>
  </p:cSld>
  <p:clrMapOvr>
    <a:masterClrMapping/>
  </p:clrMapOvr>
  <p:transition spd="slow" advTm="2378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4"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name="CauHoi_20_ddb5625f-bf4b-410e-8b7f-e065d539176a">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 Nhìn thấy một vật</a:t>
            </a:r>
            <a:endParaRPr lang="vi-VN" sz="3600">
              <a:solidFill>
                <a:srgbClr val="000000"/>
              </a:solidFill>
              <a:latin typeface="Times New Roman"/>
            </a:endParaRPr>
          </a:p>
        </p:txBody>
      </p:sp>
      <p:sp>
        <p:nvSpPr>
          <p:cNvPr id="3" name="DK_20"/>
          <p:cNvSpPr txBox="1"/>
          <p:nvPr/>
        </p:nvSpPr>
        <p:spPr>
          <a:xfrm>
            <a:off x="8940800" y="6457890"/>
            <a:ext cx="203200" cy="400110"/>
          </a:xfrm>
          <a:prstGeom prst="rect">
            <a:avLst/>
          </a:prstGeom>
          <a:noFill/>
        </p:spPr>
        <p:txBody>
          <a:bodyPr vert="horz" rtlCol="0">
            <a:spAutoFit/>
          </a:bodyPr>
          <a:lstStyle/>
          <a:p>
            <a:r>
              <a:rPr lang="vi-VN" sz="400" smtClean="0"/>
              <a:t>DK_20</a:t>
            </a:r>
            <a:endParaRPr lang="vi-VN" sz="400"/>
          </a:p>
        </p:txBody>
      </p:sp>
      <p:sp>
        <p:nvSpPr>
          <p:cNvPr id="4" name="txtNoiDung"/>
          <p:cNvSpPr txBox="1"/>
          <p:nvPr/>
        </p:nvSpPr>
        <p:spPr>
          <a:xfrm>
            <a:off x="762000" y="1103531"/>
            <a:ext cx="7315200" cy="1200329"/>
          </a:xfrm>
          <a:prstGeom prst="rect">
            <a:avLst/>
          </a:prstGeom>
          <a:noFill/>
        </p:spPr>
        <p:txBody>
          <a:bodyPr vert="horz" rtlCol="0">
            <a:spAutoFit/>
          </a:bodyPr>
          <a:lstStyle/>
          <a:p>
            <a:pPr algn="just"/>
            <a:r>
              <a:rPr lang="vi-VN" sz="2400" smtClean="0">
                <a:solidFill>
                  <a:srgbClr val="000000"/>
                </a:solidFill>
                <a:latin typeface="Times New Roman"/>
              </a:rPr>
              <a:t>Người ngồi ở  (1)_______ nhìn thấy điểm A vì   (2)_______ từ đèn truyền tới điểm A và điểm A hắt lại  (3)_______ đó truyền vào mắt</a:t>
            </a:r>
            <a:endParaRPr lang="vi-VN" sz="2400">
              <a:solidFill>
                <a:srgbClr val="000000"/>
              </a:solidFill>
              <a:latin typeface="Times New Roman"/>
            </a:endParaRPr>
          </a:p>
        </p:txBody>
      </p:sp>
      <p:sp>
        <p:nvSpPr>
          <p:cNvPr id="5" name="DA_1"/>
          <p:cNvSpPr txBox="1"/>
          <p:nvPr/>
        </p:nvSpPr>
        <p:spPr>
          <a:xfrm>
            <a:off x="914400" y="2557860"/>
            <a:ext cx="5486400" cy="461665"/>
          </a:xfrm>
          <a:prstGeom prst="rect">
            <a:avLst/>
          </a:prstGeom>
          <a:noFill/>
        </p:spPr>
        <p:txBody>
          <a:bodyPr vert="horz" rtlCol="0">
            <a:spAutoFit/>
          </a:bodyPr>
          <a:lstStyle/>
          <a:p>
            <a:pPr algn="just"/>
            <a:r>
              <a:rPr lang="vi-VN" sz="2400" smtClean="0">
                <a:solidFill>
                  <a:srgbClr val="000000"/>
                </a:solidFill>
                <a:latin typeface="Times New Roman"/>
              </a:rPr>
              <a:t>(1) vị trí 1</a:t>
            </a:r>
            <a:endParaRPr lang="vi-VN" sz="2400">
              <a:solidFill>
                <a:srgbClr val="000000"/>
              </a:solidFill>
              <a:latin typeface="Times New Roman"/>
            </a:endParaRPr>
          </a:p>
        </p:txBody>
      </p:sp>
      <p:sp>
        <p:nvSpPr>
          <p:cNvPr id="6" name="DA_2"/>
          <p:cNvSpPr txBox="1"/>
          <p:nvPr/>
        </p:nvSpPr>
        <p:spPr>
          <a:xfrm>
            <a:off x="914400" y="3083025"/>
            <a:ext cx="5486400" cy="461665"/>
          </a:xfrm>
          <a:prstGeom prst="rect">
            <a:avLst/>
          </a:prstGeom>
          <a:noFill/>
        </p:spPr>
        <p:txBody>
          <a:bodyPr vert="horz" rtlCol="0">
            <a:spAutoFit/>
          </a:bodyPr>
          <a:lstStyle/>
          <a:p>
            <a:pPr algn="just"/>
            <a:r>
              <a:rPr lang="vi-VN" sz="2400" smtClean="0">
                <a:solidFill>
                  <a:srgbClr val="000000"/>
                </a:solidFill>
                <a:latin typeface="Times New Roman"/>
              </a:rPr>
              <a:t>(2) ánh sáng</a:t>
            </a:r>
            <a:endParaRPr lang="vi-VN" sz="2400">
              <a:solidFill>
                <a:srgbClr val="000000"/>
              </a:solidFill>
              <a:latin typeface="Times New Roman"/>
            </a:endParaRPr>
          </a:p>
        </p:txBody>
      </p:sp>
      <p:sp>
        <p:nvSpPr>
          <p:cNvPr id="7" name="DA_3"/>
          <p:cNvSpPr txBox="1"/>
          <p:nvPr/>
        </p:nvSpPr>
        <p:spPr>
          <a:xfrm>
            <a:off x="914400" y="3608190"/>
            <a:ext cx="5486400" cy="461665"/>
          </a:xfrm>
          <a:prstGeom prst="rect">
            <a:avLst/>
          </a:prstGeom>
          <a:noFill/>
        </p:spPr>
        <p:txBody>
          <a:bodyPr vert="horz" rtlCol="0">
            <a:spAutoFit/>
          </a:bodyPr>
          <a:lstStyle/>
          <a:p>
            <a:pPr algn="just"/>
            <a:r>
              <a:rPr lang="vi-VN" sz="2400" smtClean="0">
                <a:solidFill>
                  <a:srgbClr val="000000"/>
                </a:solidFill>
                <a:latin typeface="Times New Roman"/>
              </a:rPr>
              <a:t>(3) ánh sáng</a:t>
            </a:r>
            <a:endParaRPr lang="vi-VN" sz="2400">
              <a:solidFill>
                <a:srgbClr val="000000"/>
              </a:solidFill>
              <a:latin typeface="Times New Roman"/>
            </a:endParaRPr>
          </a:p>
        </p:txBody>
      </p:sp>
      <p:sp>
        <p:nvSpPr>
          <p:cNvPr id="8"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4010899"/>
      </p:ext>
    </p:extLst>
  </p:cSld>
  <p:clrMapOvr>
    <a:masterClrMapping/>
  </p:clrMapOvr>
  <mc:AlternateContent xmlns:mc="http://schemas.openxmlformats.org/markup-compatibility/2006" xmlns:p14="http://schemas.microsoft.com/office/powerpoint/2010/main">
    <mc:Choice Requires="p14">
      <p:transition spd="slow" p14:dur="2000" advClick="0" advTm="2530"/>
    </mc:Choice>
    <mc:Fallback xmlns="">
      <p:transition spd="slow" advClick="0" advTm="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ubQuiz_R_20_2d729947-36c8-4d56-8f66-01effe06510e">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417247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ubQuiz_W_20_6bcdfa2c-35fe-45ee-a833-4e77450ddb9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318343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CauHoi_6_6b6cbfb1-c935-46f1-a8ab-52595bf9c210">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1200329"/>
          </a:xfrm>
          <a:prstGeom prst="rect">
            <a:avLst/>
          </a:prstGeom>
          <a:noFill/>
        </p:spPr>
        <p:txBody>
          <a:bodyPr vert="horz" rtlCol="0">
            <a:spAutoFit/>
          </a:bodyPr>
          <a:lstStyle/>
          <a:p>
            <a:r>
              <a:rPr lang="vi-VN" sz="3600" smtClean="0">
                <a:solidFill>
                  <a:srgbClr val="000000"/>
                </a:solidFill>
                <a:latin typeface="Times New Roman"/>
              </a:rPr>
              <a:t>II. Nhìn thấy vật</a:t>
            </a:r>
          </a:p>
          <a:p>
            <a:r>
              <a:rPr lang="vi-VN" sz="3600" smtClean="0">
                <a:solidFill>
                  <a:srgbClr val="000000"/>
                </a:solidFill>
                <a:latin typeface="Times New Roman"/>
              </a:rPr>
              <a:t>* Kết luận</a:t>
            </a:r>
            <a:endParaRPr lang="vi-VN" sz="3600">
              <a:solidFill>
                <a:srgbClr val="000000"/>
              </a:solidFill>
              <a:latin typeface="Times New Roman"/>
            </a:endParaRPr>
          </a:p>
        </p:txBody>
      </p:sp>
      <p:sp>
        <p:nvSpPr>
          <p:cNvPr id="3" name="DK_6"/>
          <p:cNvSpPr txBox="1"/>
          <p:nvPr/>
        </p:nvSpPr>
        <p:spPr>
          <a:xfrm>
            <a:off x="9042400" y="6519446"/>
            <a:ext cx="101600" cy="338554"/>
          </a:xfrm>
          <a:prstGeom prst="rect">
            <a:avLst/>
          </a:prstGeom>
          <a:noFill/>
        </p:spPr>
        <p:txBody>
          <a:bodyPr vert="horz" rtlCol="0">
            <a:spAutoFit/>
          </a:bodyPr>
          <a:lstStyle/>
          <a:p>
            <a:r>
              <a:rPr lang="vi-VN" sz="400" smtClean="0"/>
              <a:t>DK_6</a:t>
            </a:r>
            <a:endParaRPr lang="vi-VN" sz="400"/>
          </a:p>
        </p:txBody>
      </p:sp>
      <p:sp>
        <p:nvSpPr>
          <p:cNvPr id="4" name="txtNoiDung"/>
          <p:cNvSpPr txBox="1"/>
          <p:nvPr/>
        </p:nvSpPr>
        <p:spPr>
          <a:xfrm>
            <a:off x="762000" y="1657529"/>
            <a:ext cx="7315200" cy="461665"/>
          </a:xfrm>
          <a:prstGeom prst="rect">
            <a:avLst/>
          </a:prstGeom>
          <a:noFill/>
        </p:spPr>
        <p:txBody>
          <a:bodyPr vert="horz" rtlCol="0">
            <a:spAutoFit/>
          </a:bodyPr>
          <a:lstStyle/>
          <a:p>
            <a:pPr algn="just"/>
            <a:r>
              <a:rPr lang="vi-VN" sz="2400" smtClean="0">
                <a:solidFill>
                  <a:srgbClr val="000000"/>
                </a:solidFill>
                <a:latin typeface="Times New Roman"/>
              </a:rPr>
              <a:t>Ta nhìn thấy một vật khi có  (1)_______ truyền vào mắt ta</a:t>
            </a:r>
            <a:endParaRPr lang="vi-VN" sz="2400">
              <a:solidFill>
                <a:srgbClr val="000000"/>
              </a:solidFill>
              <a:latin typeface="Times New Roman"/>
            </a:endParaRPr>
          </a:p>
        </p:txBody>
      </p:sp>
      <p:sp>
        <p:nvSpPr>
          <p:cNvPr id="5" name="DA_1"/>
          <p:cNvSpPr txBox="1"/>
          <p:nvPr/>
        </p:nvSpPr>
        <p:spPr>
          <a:xfrm>
            <a:off x="914400" y="2373194"/>
            <a:ext cx="5486400" cy="461665"/>
          </a:xfrm>
          <a:prstGeom prst="rect">
            <a:avLst/>
          </a:prstGeom>
          <a:noFill/>
        </p:spPr>
        <p:txBody>
          <a:bodyPr vert="horz" rtlCol="0">
            <a:spAutoFit/>
          </a:bodyPr>
          <a:lstStyle/>
          <a:p>
            <a:pPr algn="just"/>
            <a:r>
              <a:rPr lang="vi-VN" sz="2400" smtClean="0">
                <a:solidFill>
                  <a:srgbClr val="000000"/>
                </a:solidFill>
                <a:latin typeface="Times New Roman"/>
              </a:rPr>
              <a:t>(1) ánh sáng từ vật</a:t>
            </a:r>
            <a:endParaRPr lang="vi-VN" sz="2400">
              <a:solidFill>
                <a:srgbClr val="000000"/>
              </a:solidFill>
              <a:latin typeface="Times New Roman"/>
            </a:endParaRPr>
          </a:p>
        </p:txBody>
      </p:sp>
      <p:sp>
        <p:nvSpPr>
          <p:cNvPr id="6"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2151947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686800" cy="5632311"/>
          </a:xfrm>
          <a:prstGeom prst="rect">
            <a:avLst/>
          </a:prstGeom>
          <a:noFill/>
        </p:spPr>
        <p:txBody>
          <a:bodyPr wrap="square" rtlCol="0">
            <a:spAutoFit/>
          </a:bodyPr>
          <a:lstStyle/>
          <a:p>
            <a:pPr algn="just"/>
            <a:r>
              <a:rPr lang="vi-VN" sz="3600" smtClean="0">
                <a:solidFill>
                  <a:schemeClr val="tx2">
                    <a:lumMod val="50000"/>
                  </a:schemeClr>
                </a:solidFill>
              </a:rPr>
              <a:t>Ánh sáng tràn ngập khắp không gian xung quanh chúng ta. Có bao giờ em tự hỏi: Khi nào ta nhận biết được ánh sáng? Tại sao chúng ta lại nhìn thấy các vật quanh mình?</a:t>
            </a:r>
          </a:p>
          <a:p>
            <a:pPr algn="just"/>
            <a:r>
              <a:rPr lang="vi-VN" sz="3600" smtClean="0">
                <a:solidFill>
                  <a:schemeClr val="tx2">
                    <a:lumMod val="50000"/>
                  </a:schemeClr>
                </a:solidFill>
              </a:rPr>
              <a:t>Có lần một bạn học sinh lớp 6 nghe anh chị lớp 7 học về nguồn sáng, vật sáng. Vậy </a:t>
            </a:r>
            <a:r>
              <a:rPr lang="vi-VN" sz="3600">
                <a:solidFill>
                  <a:schemeClr val="tx2">
                    <a:lumMod val="50000"/>
                  </a:schemeClr>
                </a:solidFill>
              </a:rPr>
              <a:t>nguồn sáng, vật </a:t>
            </a:r>
            <a:r>
              <a:rPr lang="vi-VN" sz="3600" smtClean="0">
                <a:solidFill>
                  <a:schemeClr val="tx2">
                    <a:lumMod val="50000"/>
                  </a:schemeClr>
                </a:solidFill>
              </a:rPr>
              <a:t>sáng là gì?</a:t>
            </a:r>
          </a:p>
          <a:p>
            <a:pPr algn="just"/>
            <a:r>
              <a:rPr lang="vi-VN" sz="3600" smtClean="0">
                <a:solidFill>
                  <a:schemeClr val="tx2">
                    <a:lumMod val="50000"/>
                  </a:schemeClr>
                </a:solidFill>
              </a:rPr>
              <a:t>Để trả lời các câu hỏi đó cô cùng các em nghiên cứu bài 1: NHẬN BIẾT ÁNH SÁNG – NGUỒN SÁNG VÀ VẬT SÁNG</a:t>
            </a:r>
            <a:endParaRPr lang="vi-VN" sz="3600">
              <a:solidFill>
                <a:schemeClr val="tx2">
                  <a:lumMod val="50000"/>
                </a:schemeClr>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5874879"/>
      </p:ext>
    </p:extLst>
  </p:cSld>
  <p:clrMapOvr>
    <a:masterClrMapping/>
  </p:clrMapOvr>
  <mc:AlternateContent xmlns:mc="http://schemas.openxmlformats.org/markup-compatibility/2006" xmlns:p14="http://schemas.microsoft.com/office/powerpoint/2010/main">
    <mc:Choice Requires="p14">
      <p:transition spd="slow" p14:dur="2000" advTm="28116"/>
    </mc:Choice>
    <mc:Fallback xmlns="">
      <p:transition spd="slow" advTm="2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278611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4" name="btnWBack">
            <a:hlinkClick r:id="rId2"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866349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045084"/>
            <a:ext cx="8136904" cy="1077218"/>
          </a:xfrm>
          <a:prstGeom prst="rect">
            <a:avLst/>
          </a:prstGeom>
          <a:noFill/>
        </p:spPr>
        <p:txBody>
          <a:bodyPr wrap="square" rtlCol="0">
            <a:spAutoFit/>
          </a:bodyPr>
          <a:lstStyle/>
          <a:p>
            <a:r>
              <a:rPr lang="vi-VN"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KẾT LUẬN</a:t>
            </a:r>
            <a:r>
              <a:rPr lang="vi-VN" sz="32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Ta </a:t>
            </a:r>
            <a:r>
              <a:rPr lang="vi-VN"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nhìn thấy một vật khi có ánh sáng truyền từ vật đó đến mắt ta</a:t>
            </a:r>
            <a:endPar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533400" y="1295400"/>
            <a:ext cx="5178928"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vi-V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II. NHÌN THẤY MỘT VẬT</a:t>
            </a:r>
            <a:endParaRPr lang="vi-V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Những bản nhạc không lời giúp tập trung học tập hiệu quả - Bản 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996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249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717" y="617304"/>
            <a:ext cx="2466975" cy="150787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01" y="529734"/>
            <a:ext cx="2433509" cy="1543050"/>
          </a:xfrm>
          <a:prstGeom prst="rect">
            <a:avLst/>
          </a:prstGeom>
        </p:spPr>
      </p:pic>
      <p:pic>
        <p:nvPicPr>
          <p:cNvPr id="4" name="Picture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355" y="3881140"/>
            <a:ext cx="2389700" cy="1842211"/>
          </a:xfrm>
          <a:prstGeom prst="rect">
            <a:avLst/>
          </a:prstGeom>
        </p:spPr>
      </p:pic>
      <p:pic>
        <p:nvPicPr>
          <p:cNvPr id="5" name="Picture 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8007" y="739432"/>
            <a:ext cx="1570417" cy="157041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5734" y="3775077"/>
            <a:ext cx="2891202" cy="18478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0410" y="3721660"/>
            <a:ext cx="2790825" cy="1860248"/>
          </a:xfrm>
          <a:prstGeom prst="rect">
            <a:avLst/>
          </a:prstGeom>
        </p:spPr>
      </p:pic>
      <p:sp>
        <p:nvSpPr>
          <p:cNvPr id="11" name="TextBox 10"/>
          <p:cNvSpPr txBox="1"/>
          <p:nvPr/>
        </p:nvSpPr>
        <p:spPr>
          <a:xfrm>
            <a:off x="4245220" y="2153434"/>
            <a:ext cx="1421716" cy="369332"/>
          </a:xfrm>
          <a:prstGeom prst="rect">
            <a:avLst/>
          </a:prstGeom>
          <a:noFill/>
        </p:spPr>
        <p:txBody>
          <a:bodyPr wrap="square" rtlCol="0">
            <a:spAutoFit/>
          </a:bodyPr>
          <a:lstStyle/>
          <a:p>
            <a:r>
              <a:rPr lang="vi-VN" dirty="0" smtClean="0"/>
              <a:t>Mặt trăng</a:t>
            </a:r>
            <a:endParaRPr lang="vi-VN" dirty="0"/>
          </a:p>
        </p:txBody>
      </p:sp>
      <p:sp>
        <p:nvSpPr>
          <p:cNvPr id="12" name="TextBox 11"/>
          <p:cNvSpPr txBox="1"/>
          <p:nvPr/>
        </p:nvSpPr>
        <p:spPr>
          <a:xfrm>
            <a:off x="822045" y="2184846"/>
            <a:ext cx="1421715" cy="369332"/>
          </a:xfrm>
          <a:prstGeom prst="rect">
            <a:avLst/>
          </a:prstGeom>
          <a:noFill/>
        </p:spPr>
        <p:txBody>
          <a:bodyPr wrap="square" rtlCol="0">
            <a:spAutoFit/>
          </a:bodyPr>
          <a:lstStyle/>
          <a:p>
            <a:r>
              <a:rPr lang="vi-VN" dirty="0" smtClean="0"/>
              <a:t>Mặt trời</a:t>
            </a:r>
            <a:endParaRPr lang="vi-VN" dirty="0"/>
          </a:p>
        </p:txBody>
      </p:sp>
      <p:sp>
        <p:nvSpPr>
          <p:cNvPr id="13" name="TextBox 12"/>
          <p:cNvSpPr txBox="1"/>
          <p:nvPr/>
        </p:nvSpPr>
        <p:spPr>
          <a:xfrm>
            <a:off x="7392541" y="1891590"/>
            <a:ext cx="1421716" cy="369332"/>
          </a:xfrm>
          <a:prstGeom prst="rect">
            <a:avLst/>
          </a:prstGeom>
          <a:noFill/>
        </p:spPr>
        <p:txBody>
          <a:bodyPr wrap="square" rtlCol="0">
            <a:spAutoFit/>
          </a:bodyPr>
          <a:lstStyle/>
          <a:p>
            <a:r>
              <a:rPr lang="vi-VN" dirty="0" smtClean="0"/>
              <a:t>Bút chì</a:t>
            </a:r>
            <a:endParaRPr lang="vi-VN" dirty="0"/>
          </a:p>
        </p:txBody>
      </p:sp>
      <p:sp>
        <p:nvSpPr>
          <p:cNvPr id="14" name="TextBox 13"/>
          <p:cNvSpPr txBox="1"/>
          <p:nvPr/>
        </p:nvSpPr>
        <p:spPr>
          <a:xfrm>
            <a:off x="520972" y="5704187"/>
            <a:ext cx="1421716" cy="369332"/>
          </a:xfrm>
          <a:prstGeom prst="rect">
            <a:avLst/>
          </a:prstGeom>
          <a:noFill/>
        </p:spPr>
        <p:txBody>
          <a:bodyPr wrap="square" rtlCol="0">
            <a:spAutoFit/>
          </a:bodyPr>
          <a:lstStyle/>
          <a:p>
            <a:r>
              <a:rPr lang="vi-VN" dirty="0" smtClean="0"/>
              <a:t>Cuốn tập</a:t>
            </a:r>
            <a:endParaRPr lang="vi-VN" dirty="0"/>
          </a:p>
        </p:txBody>
      </p:sp>
      <p:sp>
        <p:nvSpPr>
          <p:cNvPr id="15" name="TextBox 14"/>
          <p:cNvSpPr txBox="1"/>
          <p:nvPr/>
        </p:nvSpPr>
        <p:spPr>
          <a:xfrm>
            <a:off x="3380087" y="5704187"/>
            <a:ext cx="1421716" cy="369332"/>
          </a:xfrm>
          <a:prstGeom prst="rect">
            <a:avLst/>
          </a:prstGeom>
          <a:noFill/>
        </p:spPr>
        <p:txBody>
          <a:bodyPr wrap="square" rtlCol="0">
            <a:spAutoFit/>
          </a:bodyPr>
          <a:lstStyle/>
          <a:p>
            <a:r>
              <a:rPr lang="vi-VN" dirty="0" smtClean="0"/>
              <a:t>Ngọn lửa</a:t>
            </a:r>
            <a:endParaRPr lang="vi-VN" dirty="0"/>
          </a:p>
        </p:txBody>
      </p:sp>
      <p:sp>
        <p:nvSpPr>
          <p:cNvPr id="16" name="TextBox 15"/>
          <p:cNvSpPr txBox="1"/>
          <p:nvPr/>
        </p:nvSpPr>
        <p:spPr>
          <a:xfrm>
            <a:off x="6966708" y="5715000"/>
            <a:ext cx="1421716" cy="369332"/>
          </a:xfrm>
          <a:prstGeom prst="rect">
            <a:avLst/>
          </a:prstGeom>
          <a:noFill/>
        </p:spPr>
        <p:txBody>
          <a:bodyPr wrap="square" rtlCol="0">
            <a:spAutoFit/>
          </a:bodyPr>
          <a:lstStyle/>
          <a:p>
            <a:r>
              <a:rPr lang="vi-VN" dirty="0" smtClean="0"/>
              <a:t>Đom đóm</a:t>
            </a:r>
            <a:endParaRPr lang="vi-VN" dirty="0"/>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1868260"/>
      </p:ext>
    </p:extLst>
  </p:cSld>
  <p:clrMapOvr>
    <a:masterClrMapping/>
  </p:clrMapOvr>
  <p:transition spd="slow" advTm="312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 Nguồn sáng và vật sáng</a:t>
            </a:r>
            <a:endParaRPr lang="vi-VN" sz="3600">
              <a:solidFill>
                <a:srgbClr val="000000"/>
              </a:solidFill>
              <a:latin typeface="Times New Roman"/>
            </a:endParaRPr>
          </a:p>
        </p:txBody>
      </p:sp>
      <p:sp>
        <p:nvSpPr>
          <p:cNvPr id="3" name="NC_21"/>
          <p:cNvSpPr txBox="1"/>
          <p:nvPr/>
        </p:nvSpPr>
        <p:spPr>
          <a:xfrm>
            <a:off x="8940800" y="6457890"/>
            <a:ext cx="203200" cy="400110"/>
          </a:xfrm>
          <a:prstGeom prst="rect">
            <a:avLst/>
          </a:prstGeom>
          <a:noFill/>
        </p:spPr>
        <p:txBody>
          <a:bodyPr vert="horz" rtlCol="0">
            <a:spAutoFit/>
          </a:bodyPr>
          <a:lstStyle/>
          <a:p>
            <a:r>
              <a:rPr lang="vi-VN" sz="400" smtClean="0"/>
              <a:t>NC_21</a:t>
            </a:r>
            <a:endParaRPr lang="vi-VN" sz="400"/>
          </a:p>
        </p:txBody>
      </p:sp>
      <p:sp>
        <p:nvSpPr>
          <p:cNvPr id="4" name="txtNoiDung"/>
          <p:cNvSpPr txBox="1"/>
          <p:nvPr/>
        </p:nvSpPr>
        <p:spPr>
          <a:xfrm>
            <a:off x="762000" y="1103531"/>
            <a:ext cx="7315200" cy="1200329"/>
          </a:xfrm>
          <a:prstGeom prst="rect">
            <a:avLst/>
          </a:prstGeom>
          <a:noFill/>
        </p:spPr>
        <p:txBody>
          <a:bodyPr vert="horz" rtlCol="0">
            <a:spAutoFit/>
          </a:bodyPr>
          <a:lstStyle/>
          <a:p>
            <a:pPr algn="just"/>
            <a:r>
              <a:rPr lang="vi-VN" sz="2400" smtClean="0">
                <a:solidFill>
                  <a:srgbClr val="000000"/>
                </a:solidFill>
                <a:latin typeface="Times New Roman"/>
              </a:rPr>
              <a:t>Mảnh giấy (Hình 1.2a) và bóng đèn ( hình 1.3)Vật nào tự phát ra ánh sáng vật nào hắt lại ánh sáng do vật khác chiếu tới?</a:t>
            </a:r>
            <a:endParaRPr lang="vi-VN" sz="2400">
              <a:solidFill>
                <a:srgbClr val="000000"/>
              </a:solidFill>
              <a:latin typeface="Times New Roman"/>
            </a:endParaRPr>
          </a:p>
        </p:txBody>
      </p:sp>
      <p:graphicFrame>
        <p:nvGraphicFramePr>
          <p:cNvPr id="5" name="DA_tbDK_21_2_1_"/>
          <p:cNvGraphicFramePr>
            <a:graphicFrameLocks noGrp="1"/>
          </p:cNvGraphicFramePr>
          <p:nvPr>
            <p:extLst>
              <p:ext uri="{D42A27DB-BD31-4B8C-83A1-F6EECF244321}">
                <p14:modId xmlns:p14="http://schemas.microsoft.com/office/powerpoint/2010/main" val="3473385587"/>
              </p:ext>
            </p:extLst>
          </p:nvPr>
        </p:nvGraphicFramePr>
        <p:xfrm>
          <a:off x="1040539" y="2438400"/>
          <a:ext cx="6858000" cy="1097280"/>
        </p:xfrm>
        <a:graphic>
          <a:graphicData uri="http://schemas.openxmlformats.org/drawingml/2006/table">
            <a:tbl>
              <a:tblPr firstRow="1" bandRow="1">
                <a:tableStyleId>{2D5ABB26-0587-4C30-8999-92F81FD0307C}</a:tableStyleId>
              </a:tblPr>
              <a:tblGrid>
                <a:gridCol w="2794000"/>
                <a:gridCol w="1270000"/>
                <a:gridCol w="2794000"/>
              </a:tblGrid>
              <a:tr h="396240">
                <a:tc>
                  <a:txBody>
                    <a:bodyPr/>
                    <a:lstStyle/>
                    <a:p>
                      <a:r>
                        <a:rPr lang="vi-VN" sz="2000" smtClean="0">
                          <a:solidFill>
                            <a:srgbClr val="000000"/>
                          </a:solidFill>
                          <a:latin typeface="Times New Roman"/>
                        </a:rPr>
                        <a:t>Mảnh giấy </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tự phát ra ánh sáng.</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r h="701040">
                <a:tc>
                  <a:txBody>
                    <a:bodyPr/>
                    <a:lstStyle/>
                    <a:p>
                      <a:r>
                        <a:rPr lang="vi-VN" sz="2000" smtClean="0">
                          <a:solidFill>
                            <a:srgbClr val="000000"/>
                          </a:solidFill>
                          <a:latin typeface="Times New Roman"/>
                        </a:rPr>
                        <a:t>Bóng đèn </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trắng hắt lại ánh sáng do vật khác chiếu tới.</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bl>
          </a:graphicData>
        </a:graphic>
      </p:graphicFrame>
      <p:sp>
        <p:nvSpPr>
          <p:cNvPr id="6" name="btnTraLoi"/>
          <p:cNvSpPr txBox="1"/>
          <p:nvPr/>
        </p:nvSpPr>
        <p:spPr>
          <a:xfrm>
            <a:off x="7898539" y="6504056"/>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7" name="Picture 6" descr="Tranh 004.jpg"/>
          <p:cNvPicPr>
            <a:picLocks noChangeAspect="1"/>
          </p:cNvPicPr>
          <p:nvPr/>
        </p:nvPicPr>
        <p:blipFill>
          <a:blip r:embed="rId4"/>
          <a:stretch>
            <a:fillRect/>
          </a:stretch>
        </p:blipFill>
        <p:spPr>
          <a:xfrm>
            <a:off x="4547616" y="3733968"/>
            <a:ext cx="4334361" cy="2770088"/>
          </a:xfrm>
          <a:prstGeom prst="rect">
            <a:avLst/>
          </a:prstGeom>
        </p:spPr>
      </p:pic>
      <p:pic>
        <p:nvPicPr>
          <p:cNvPr id="8" name="Picture 7" descr="Tranh 002.jpg"/>
          <p:cNvPicPr>
            <a:picLocks noChangeAspect="1"/>
          </p:cNvPicPr>
          <p:nvPr/>
        </p:nvPicPr>
        <p:blipFill>
          <a:blip r:embed="rId5"/>
          <a:stretch>
            <a:fillRect/>
          </a:stretch>
        </p:blipFill>
        <p:spPr>
          <a:xfrm>
            <a:off x="153251" y="3733968"/>
            <a:ext cx="4572000" cy="292397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384064"/>
      </p:ext>
    </p:extLst>
  </p:cSld>
  <p:clrMapOvr>
    <a:masterClrMapping/>
  </p:clrMapOvr>
  <mc:AlternateContent xmlns:mc="http://schemas.openxmlformats.org/markup-compatibility/2006" xmlns:p14="http://schemas.microsoft.com/office/powerpoint/2010/main">
    <mc:Choice Requires="p14">
      <p:transition spd="slow" p14:dur="2000" advClick="0" advTm="19568"/>
    </mc:Choice>
    <mc:Fallback xmlns="">
      <p:transition spd="slow" advClick="0" advTm="19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04076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2"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4036182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CauHoi_8_4a5e015c-ae09-457f-a839-6c69d4278b64">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1200329"/>
          </a:xfrm>
          <a:prstGeom prst="rect">
            <a:avLst/>
          </a:prstGeom>
          <a:noFill/>
        </p:spPr>
        <p:txBody>
          <a:bodyPr vert="horz" rtlCol="0">
            <a:spAutoFit/>
          </a:bodyPr>
          <a:lstStyle/>
          <a:p>
            <a:r>
              <a:rPr lang="vi-VN" sz="3600" smtClean="0">
                <a:solidFill>
                  <a:srgbClr val="000000"/>
                </a:solidFill>
                <a:latin typeface="Times New Roman"/>
              </a:rPr>
              <a:t>III.Nguồn sáng và vật sáng.</a:t>
            </a:r>
          </a:p>
          <a:p>
            <a:r>
              <a:rPr lang="vi-VN" sz="3600" smtClean="0">
                <a:solidFill>
                  <a:srgbClr val="000000"/>
                </a:solidFill>
                <a:latin typeface="Times New Roman"/>
              </a:rPr>
              <a:t>* Kết luận</a:t>
            </a:r>
            <a:endParaRPr lang="vi-VN" sz="3600">
              <a:solidFill>
                <a:srgbClr val="000000"/>
              </a:solidFill>
              <a:latin typeface="Times New Roman"/>
            </a:endParaRPr>
          </a:p>
        </p:txBody>
      </p:sp>
      <p:sp>
        <p:nvSpPr>
          <p:cNvPr id="3" name="DK_8"/>
          <p:cNvSpPr txBox="1"/>
          <p:nvPr/>
        </p:nvSpPr>
        <p:spPr>
          <a:xfrm>
            <a:off x="9042400" y="6519446"/>
            <a:ext cx="101600" cy="338554"/>
          </a:xfrm>
          <a:prstGeom prst="rect">
            <a:avLst/>
          </a:prstGeom>
          <a:noFill/>
        </p:spPr>
        <p:txBody>
          <a:bodyPr vert="horz" rtlCol="0">
            <a:spAutoFit/>
          </a:bodyPr>
          <a:lstStyle/>
          <a:p>
            <a:r>
              <a:rPr lang="vi-VN" sz="400" smtClean="0"/>
              <a:t>DK_8</a:t>
            </a:r>
            <a:endParaRPr lang="vi-VN" sz="400"/>
          </a:p>
        </p:txBody>
      </p:sp>
      <p:sp>
        <p:nvSpPr>
          <p:cNvPr id="4" name="txtNoiDung"/>
          <p:cNvSpPr txBox="1"/>
          <p:nvPr/>
        </p:nvSpPr>
        <p:spPr>
          <a:xfrm>
            <a:off x="762000" y="1657529"/>
            <a:ext cx="7315200" cy="1938992"/>
          </a:xfrm>
          <a:prstGeom prst="rect">
            <a:avLst/>
          </a:prstGeom>
          <a:noFill/>
        </p:spPr>
        <p:txBody>
          <a:bodyPr vert="horz" rtlCol="0">
            <a:spAutoFit/>
          </a:bodyPr>
          <a:lstStyle/>
          <a:p>
            <a:pPr algn="just"/>
            <a:r>
              <a:rPr lang="vi-VN" sz="2400" smtClean="0">
                <a:solidFill>
                  <a:srgbClr val="000000"/>
                </a:solidFill>
                <a:latin typeface="Times New Roman"/>
              </a:rPr>
              <a:t>Dây tóc bóng đèn tự nó  (1)_______ ánh sáng gọi là nguồn sáng.</a:t>
            </a:r>
          </a:p>
          <a:p>
            <a:pPr algn="just"/>
            <a:r>
              <a:rPr lang="vi-VN" sz="2400" smtClean="0">
                <a:solidFill>
                  <a:srgbClr val="000000"/>
                </a:solidFill>
                <a:latin typeface="Times New Roman"/>
              </a:rPr>
              <a:t>Dây tóc bóng đèn phát sáng và mảnh giấy trắng  (2)_______ ánh sáng từ vật khác chiếu vào nó gọi chung là vật sáng</a:t>
            </a:r>
            <a:endParaRPr lang="vi-VN" sz="2400">
              <a:solidFill>
                <a:srgbClr val="000000"/>
              </a:solidFill>
              <a:latin typeface="Times New Roman"/>
            </a:endParaRPr>
          </a:p>
        </p:txBody>
      </p:sp>
      <p:sp>
        <p:nvSpPr>
          <p:cNvPr id="5" name="DA_1"/>
          <p:cNvSpPr txBox="1"/>
          <p:nvPr/>
        </p:nvSpPr>
        <p:spPr>
          <a:xfrm>
            <a:off x="914400" y="3850521"/>
            <a:ext cx="5486400" cy="461665"/>
          </a:xfrm>
          <a:prstGeom prst="rect">
            <a:avLst/>
          </a:prstGeom>
          <a:noFill/>
        </p:spPr>
        <p:txBody>
          <a:bodyPr vert="horz" rtlCol="0">
            <a:spAutoFit/>
          </a:bodyPr>
          <a:lstStyle/>
          <a:p>
            <a:pPr algn="just"/>
            <a:r>
              <a:rPr lang="vi-VN" sz="2400" smtClean="0">
                <a:solidFill>
                  <a:srgbClr val="000000"/>
                </a:solidFill>
                <a:latin typeface="Times New Roman"/>
              </a:rPr>
              <a:t>(1) phát ra</a:t>
            </a:r>
            <a:endParaRPr lang="vi-VN" sz="2400">
              <a:solidFill>
                <a:srgbClr val="000000"/>
              </a:solidFill>
              <a:latin typeface="Times New Roman"/>
            </a:endParaRPr>
          </a:p>
        </p:txBody>
      </p:sp>
      <p:sp>
        <p:nvSpPr>
          <p:cNvPr id="6" name="DA_2"/>
          <p:cNvSpPr txBox="1"/>
          <p:nvPr/>
        </p:nvSpPr>
        <p:spPr>
          <a:xfrm>
            <a:off x="914400" y="4375686"/>
            <a:ext cx="5486400" cy="461665"/>
          </a:xfrm>
          <a:prstGeom prst="rect">
            <a:avLst/>
          </a:prstGeom>
          <a:noFill/>
        </p:spPr>
        <p:txBody>
          <a:bodyPr vert="horz" rtlCol="0">
            <a:spAutoFit/>
          </a:bodyPr>
          <a:lstStyle/>
          <a:p>
            <a:pPr algn="just"/>
            <a:r>
              <a:rPr lang="vi-VN" sz="2400" smtClean="0">
                <a:solidFill>
                  <a:srgbClr val="000000"/>
                </a:solidFill>
                <a:latin typeface="Times New Roman"/>
              </a:rPr>
              <a:t>(2) hắt lại</a:t>
            </a:r>
            <a:endParaRPr lang="vi-VN" sz="2400">
              <a:solidFill>
                <a:srgbClr val="000000"/>
              </a:solidFill>
              <a:latin typeface="Times New Roman"/>
            </a:endParaRPr>
          </a:p>
        </p:txBody>
      </p:sp>
      <p:sp>
        <p:nvSpPr>
          <p:cNvPr id="7"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263167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ubQuiz_R_8_14f7f713-fe23-4e28-b5b5-b9220780168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845428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SubQuiz_W_8_dbf92b1e-a1d4-4cee-8cf0-9fc3c06ecc8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30374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 xmlns:a16="http://schemas.microsoft.com/office/drawing/2014/main" id="{B3F2EDBC-625A-40F1-B054-B492F0A8D8A9}"/>
              </a:ext>
            </a:extLst>
          </p:cNvPr>
          <p:cNvGrpSpPr/>
          <p:nvPr/>
        </p:nvGrpSpPr>
        <p:grpSpPr>
          <a:xfrm>
            <a:off x="355544" y="1066800"/>
            <a:ext cx="1871743" cy="2063721"/>
            <a:chOff x="2118480" y="1316166"/>
            <a:chExt cx="1512168" cy="1512168"/>
          </a:xfrm>
          <a:solidFill>
            <a:srgbClr val="92D050"/>
          </a:solidFill>
        </p:grpSpPr>
        <p:sp>
          <p:nvSpPr>
            <p:cNvPr id="3" name="椭圆 6">
              <a:extLst>
                <a:ext uri="{FF2B5EF4-FFF2-40B4-BE49-F238E27FC236}">
                  <a16:creationId xmlns="" xmlns:a16="http://schemas.microsoft.com/office/drawing/2014/main" id="{5738D88A-4930-4FFD-B83F-9E8C5C02BF53}"/>
                </a:ext>
              </a:extLst>
            </p:cNvPr>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4" name="TextBox 67">
              <a:extLst>
                <a:ext uri="{FF2B5EF4-FFF2-40B4-BE49-F238E27FC236}">
                  <a16:creationId xmlns="" xmlns:a16="http://schemas.microsoft.com/office/drawing/2014/main" id="{1BB17499-CF92-4470-AE81-E2E4638FFF68}"/>
                </a:ext>
              </a:extLst>
            </p:cNvPr>
            <p:cNvSpPr txBox="1"/>
            <p:nvPr/>
          </p:nvSpPr>
          <p:spPr>
            <a:xfrm>
              <a:off x="2363474" y="1626578"/>
              <a:ext cx="1022180" cy="443240"/>
            </a:xfrm>
            <a:prstGeom prst="rect">
              <a:avLst/>
            </a:prstGeom>
            <a:grpFill/>
          </p:spPr>
          <p:txBody>
            <a:bodyPr wrap="square" rtlCol="0">
              <a:spAutoFit/>
            </a:bodyPr>
            <a:lstStyle/>
            <a:p>
              <a:pPr marL="0" marR="0" lvl="1" indent="0" algn="ctr" defTabSz="914400" rtl="0" eaLnBrk="1" fontAlgn="auto" latinLnBrk="0" hangingPunct="1">
                <a:lnSpc>
                  <a:spcPct val="130000"/>
                </a:lnSpc>
                <a:buClrTx/>
                <a:buSzTx/>
                <a:buFontTx/>
                <a:buNone/>
                <a:tabLst/>
                <a:defRPr/>
              </a:pPr>
              <a:r>
                <a:rPr kumimoji="0" lang="vi-VN" altLang="zh-CN" sz="2800" b="1" i="0" u="none" strike="noStrike" kern="1200" cap="none" spc="225"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sym typeface="+mn-lt"/>
                </a:rPr>
                <a:t>Bài</a:t>
              </a:r>
              <a:r>
                <a:rPr kumimoji="0" lang="vi-VN" altLang="zh-CN" sz="2800" b="1" i="0" u="none" strike="noStrike" kern="1200" cap="none" spc="225" normalizeH="0" noProof="0" smtClean="0">
                  <a:ln>
                    <a:noFill/>
                  </a:ln>
                  <a:solidFill>
                    <a:srgbClr val="002060"/>
                  </a:solidFill>
                  <a:effectLst/>
                  <a:uLnTx/>
                  <a:uFillTx/>
                  <a:latin typeface="Times New Roman" panose="02020603050405020304" pitchFamily="18" charset="0"/>
                  <a:cs typeface="Times New Roman" panose="02020603050405020304" pitchFamily="18" charset="0"/>
                  <a:sym typeface="+mn-lt"/>
                </a:rPr>
                <a:t> 1</a:t>
              </a:r>
              <a:endParaRPr kumimoji="0" lang="zh-CN" altLang="en-US" sz="2800" b="1" i="0" u="none" strike="noStrike" kern="1200" cap="none" spc="225" normalizeH="0" baseline="0" noProof="0" dirty="0">
                <a:ln>
                  <a:noFill/>
                </a:ln>
                <a:solidFill>
                  <a:srgbClr val="002060"/>
                </a:solidFill>
                <a:effectLst/>
                <a:uLnTx/>
                <a:uFillTx/>
                <a:cs typeface="+mn-ea"/>
                <a:sym typeface="+mn-lt"/>
              </a:endParaRPr>
            </a:p>
          </p:txBody>
        </p:sp>
      </p:grpSp>
      <p:sp>
        <p:nvSpPr>
          <p:cNvPr id="5" name="文本框 8">
            <a:extLst>
              <a:ext uri="{FF2B5EF4-FFF2-40B4-BE49-F238E27FC236}">
                <a16:creationId xmlns="" xmlns:a16="http://schemas.microsoft.com/office/drawing/2014/main" id="{3120CFF0-8D07-43BD-8D74-3929849E8B56}"/>
              </a:ext>
            </a:extLst>
          </p:cNvPr>
          <p:cNvSpPr txBox="1"/>
          <p:nvPr/>
        </p:nvSpPr>
        <p:spPr>
          <a:xfrm>
            <a:off x="3048000" y="1066800"/>
            <a:ext cx="5562600" cy="1692771"/>
          </a:xfrm>
          <a:prstGeom prst="rect">
            <a:avLst/>
          </a:prstGeom>
          <a:noFill/>
        </p:spPr>
        <p:txBody>
          <a:bodyPr wrap="square" rtlCol="0">
            <a:spAutoFit/>
          </a:bodyPr>
          <a:lstStyle/>
          <a:p>
            <a:pPr defTabSz="1218804">
              <a:lnSpc>
                <a:spcPct val="130000"/>
              </a:lnSpc>
              <a:defRPr/>
            </a:pPr>
            <a:r>
              <a:rPr lang="vi-VN" altLang="zh-CN" sz="4000" b="1" kern="0" dirty="0" smtClean="0">
                <a:solidFill>
                  <a:srgbClr val="002060"/>
                </a:solidFill>
                <a:latin typeface="+mj-lt"/>
                <a:cs typeface="+mn-ea"/>
                <a:sym typeface="+mn-lt"/>
              </a:rPr>
              <a:t>Nhận biết </a:t>
            </a:r>
            <a:r>
              <a:rPr lang="vi-VN" altLang="zh-CN" sz="4000" b="1" kern="0" smtClean="0">
                <a:solidFill>
                  <a:srgbClr val="002060"/>
                </a:solidFill>
                <a:latin typeface="+mj-lt"/>
                <a:cs typeface="+mn-ea"/>
                <a:sym typeface="+mn-lt"/>
              </a:rPr>
              <a:t>ánh sáng- </a:t>
            </a:r>
            <a:r>
              <a:rPr lang="vi-VN" altLang="zh-CN" sz="4000" b="1" kern="0" dirty="0">
                <a:solidFill>
                  <a:srgbClr val="002060"/>
                </a:solidFill>
                <a:latin typeface="+mj-lt"/>
                <a:cs typeface="+mn-ea"/>
                <a:sym typeface="+mn-lt"/>
              </a:rPr>
              <a:t>N</a:t>
            </a:r>
            <a:r>
              <a:rPr lang="vi-VN" altLang="zh-CN" sz="4000" b="1" kern="0" smtClean="0">
                <a:solidFill>
                  <a:srgbClr val="002060"/>
                </a:solidFill>
                <a:latin typeface="+mj-lt"/>
                <a:cs typeface="+mn-ea"/>
                <a:sym typeface="+mn-lt"/>
              </a:rPr>
              <a:t>guồn </a:t>
            </a:r>
            <a:r>
              <a:rPr lang="vi-VN" altLang="zh-CN" sz="4000" b="1" kern="0" dirty="0" smtClean="0">
                <a:solidFill>
                  <a:srgbClr val="002060"/>
                </a:solidFill>
                <a:latin typeface="+mj-lt"/>
                <a:cs typeface="+mn-ea"/>
                <a:sym typeface="+mn-lt"/>
              </a:rPr>
              <a:t>sáng, vật sáng</a:t>
            </a:r>
            <a:endParaRPr lang="zh-CN" altLang="en-US" sz="4000" b="1" kern="0" dirty="0">
              <a:solidFill>
                <a:srgbClr val="002060"/>
              </a:solidFill>
              <a:latin typeface="+mj-lt"/>
              <a:cs typeface="+mn-ea"/>
              <a:sym typeface="+mn-lt"/>
            </a:endParaRPr>
          </a:p>
        </p:txBody>
      </p:sp>
      <p:pic>
        <p:nvPicPr>
          <p:cNvPr id="6" name="图片 9">
            <a:extLst>
              <a:ext uri="{FF2B5EF4-FFF2-40B4-BE49-F238E27FC236}">
                <a16:creationId xmlns="" xmlns:a16="http://schemas.microsoft.com/office/drawing/2014/main" id="{DF794A70-C00E-4E22-98F8-4C0474116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033" y="3442530"/>
            <a:ext cx="2445325" cy="266393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1203385"/>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085" y="568377"/>
            <a:ext cx="2466975" cy="184785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11" y="805830"/>
            <a:ext cx="2433509" cy="1543050"/>
          </a:xfrm>
          <a:prstGeom prst="rect">
            <a:avLst/>
          </a:prstGeom>
        </p:spPr>
      </p:pic>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6" y="2738917"/>
            <a:ext cx="2389700" cy="1842211"/>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8007" y="739432"/>
            <a:ext cx="1570417" cy="157041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5344" y="2604849"/>
            <a:ext cx="2891202" cy="184785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6539" y="2576864"/>
            <a:ext cx="2790825" cy="1860248"/>
          </a:xfrm>
          <a:prstGeom prst="rect">
            <a:avLst/>
          </a:prstGeom>
        </p:spPr>
      </p:pic>
      <p:pic>
        <p:nvPicPr>
          <p:cNvPr id="8" name="Picture 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9326" y="4564792"/>
            <a:ext cx="1935971" cy="1771650"/>
          </a:xfrm>
          <a:prstGeom prst="rect">
            <a:avLst/>
          </a:prstGeom>
        </p:spPr>
      </p:pic>
      <p:pic>
        <p:nvPicPr>
          <p:cNvPr id="9" name="Picture 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5032" y="4633560"/>
            <a:ext cx="2892946" cy="1762646"/>
          </a:xfrm>
          <a:prstGeom prst="rect">
            <a:avLst/>
          </a:prstGeom>
        </p:spPr>
      </p:pic>
      <p:sp>
        <p:nvSpPr>
          <p:cNvPr id="11" name="TextBox 10"/>
          <p:cNvSpPr txBox="1"/>
          <p:nvPr/>
        </p:nvSpPr>
        <p:spPr>
          <a:xfrm>
            <a:off x="4068196" y="1543070"/>
            <a:ext cx="1421716" cy="369332"/>
          </a:xfrm>
          <a:prstGeom prst="rect">
            <a:avLst/>
          </a:prstGeom>
          <a:noFill/>
        </p:spPr>
        <p:txBody>
          <a:bodyPr wrap="square" rtlCol="0">
            <a:spAutoFit/>
          </a:bodyPr>
          <a:lstStyle/>
          <a:p>
            <a:r>
              <a:rPr lang="vi-VN" dirty="0" smtClean="0"/>
              <a:t>Mặt trăng</a:t>
            </a:r>
            <a:endParaRPr lang="vi-VN" dirty="0"/>
          </a:p>
        </p:txBody>
      </p:sp>
      <p:sp>
        <p:nvSpPr>
          <p:cNvPr id="12" name="TextBox 11"/>
          <p:cNvSpPr txBox="1"/>
          <p:nvPr/>
        </p:nvSpPr>
        <p:spPr>
          <a:xfrm>
            <a:off x="958469" y="1920926"/>
            <a:ext cx="1421715" cy="369332"/>
          </a:xfrm>
          <a:prstGeom prst="rect">
            <a:avLst/>
          </a:prstGeom>
          <a:noFill/>
        </p:spPr>
        <p:txBody>
          <a:bodyPr wrap="square" rtlCol="0">
            <a:spAutoFit/>
          </a:bodyPr>
          <a:lstStyle/>
          <a:p>
            <a:r>
              <a:rPr lang="vi-VN" dirty="0" smtClean="0"/>
              <a:t>Mặt trời</a:t>
            </a:r>
            <a:endParaRPr lang="vi-VN" dirty="0"/>
          </a:p>
        </p:txBody>
      </p:sp>
      <p:sp>
        <p:nvSpPr>
          <p:cNvPr id="13" name="TextBox 12"/>
          <p:cNvSpPr txBox="1"/>
          <p:nvPr/>
        </p:nvSpPr>
        <p:spPr>
          <a:xfrm>
            <a:off x="7392541" y="1891590"/>
            <a:ext cx="1421716" cy="369332"/>
          </a:xfrm>
          <a:prstGeom prst="rect">
            <a:avLst/>
          </a:prstGeom>
          <a:noFill/>
        </p:spPr>
        <p:txBody>
          <a:bodyPr wrap="square" rtlCol="0">
            <a:spAutoFit/>
          </a:bodyPr>
          <a:lstStyle/>
          <a:p>
            <a:r>
              <a:rPr lang="vi-VN" dirty="0" smtClean="0"/>
              <a:t>Bút chì</a:t>
            </a:r>
            <a:endParaRPr lang="vi-VN" dirty="0"/>
          </a:p>
        </p:txBody>
      </p:sp>
      <p:sp>
        <p:nvSpPr>
          <p:cNvPr id="14" name="TextBox 13"/>
          <p:cNvSpPr txBox="1"/>
          <p:nvPr/>
        </p:nvSpPr>
        <p:spPr>
          <a:xfrm>
            <a:off x="520972" y="4052000"/>
            <a:ext cx="1421716" cy="369332"/>
          </a:xfrm>
          <a:prstGeom prst="rect">
            <a:avLst/>
          </a:prstGeom>
          <a:noFill/>
        </p:spPr>
        <p:txBody>
          <a:bodyPr wrap="square" rtlCol="0">
            <a:spAutoFit/>
          </a:bodyPr>
          <a:lstStyle/>
          <a:p>
            <a:r>
              <a:rPr lang="vi-VN" dirty="0" smtClean="0"/>
              <a:t>Cuốn tập</a:t>
            </a:r>
            <a:endParaRPr lang="vi-VN" dirty="0"/>
          </a:p>
        </p:txBody>
      </p:sp>
      <p:sp>
        <p:nvSpPr>
          <p:cNvPr id="15" name="TextBox 14"/>
          <p:cNvSpPr txBox="1"/>
          <p:nvPr/>
        </p:nvSpPr>
        <p:spPr>
          <a:xfrm>
            <a:off x="3468874" y="4448894"/>
            <a:ext cx="1421716" cy="369332"/>
          </a:xfrm>
          <a:prstGeom prst="rect">
            <a:avLst/>
          </a:prstGeom>
          <a:noFill/>
        </p:spPr>
        <p:txBody>
          <a:bodyPr wrap="square" rtlCol="0">
            <a:spAutoFit/>
          </a:bodyPr>
          <a:lstStyle/>
          <a:p>
            <a:r>
              <a:rPr lang="vi-VN" dirty="0" smtClean="0"/>
              <a:t>Ngọn lửa</a:t>
            </a:r>
            <a:endParaRPr lang="vi-VN" dirty="0"/>
          </a:p>
        </p:txBody>
      </p:sp>
      <p:sp>
        <p:nvSpPr>
          <p:cNvPr id="16" name="TextBox 15"/>
          <p:cNvSpPr txBox="1"/>
          <p:nvPr/>
        </p:nvSpPr>
        <p:spPr>
          <a:xfrm>
            <a:off x="6825081" y="4083367"/>
            <a:ext cx="1421716" cy="369332"/>
          </a:xfrm>
          <a:prstGeom prst="rect">
            <a:avLst/>
          </a:prstGeom>
          <a:noFill/>
        </p:spPr>
        <p:txBody>
          <a:bodyPr wrap="square" rtlCol="0">
            <a:spAutoFit/>
          </a:bodyPr>
          <a:lstStyle/>
          <a:p>
            <a:r>
              <a:rPr lang="vi-VN" dirty="0" smtClean="0"/>
              <a:t>Đom đóm</a:t>
            </a:r>
            <a:endParaRPr lang="vi-VN" dirty="0"/>
          </a:p>
        </p:txBody>
      </p:sp>
      <p:sp>
        <p:nvSpPr>
          <p:cNvPr id="17" name="TextBox 16"/>
          <p:cNvSpPr txBox="1"/>
          <p:nvPr/>
        </p:nvSpPr>
        <p:spPr>
          <a:xfrm>
            <a:off x="5581380" y="6433077"/>
            <a:ext cx="1421716" cy="369332"/>
          </a:xfrm>
          <a:prstGeom prst="rect">
            <a:avLst/>
          </a:prstGeom>
          <a:noFill/>
        </p:spPr>
        <p:txBody>
          <a:bodyPr wrap="square" rtlCol="0">
            <a:spAutoFit/>
          </a:bodyPr>
          <a:lstStyle/>
          <a:p>
            <a:r>
              <a:rPr lang="vi-VN" dirty="0" smtClean="0"/>
              <a:t>Bảng đen</a:t>
            </a:r>
            <a:endParaRPr lang="vi-VN" dirty="0"/>
          </a:p>
        </p:txBody>
      </p:sp>
      <p:sp>
        <p:nvSpPr>
          <p:cNvPr id="18" name="TextBox 17"/>
          <p:cNvSpPr txBox="1"/>
          <p:nvPr/>
        </p:nvSpPr>
        <p:spPr>
          <a:xfrm>
            <a:off x="1231830" y="6240301"/>
            <a:ext cx="2555021" cy="646331"/>
          </a:xfrm>
          <a:prstGeom prst="rect">
            <a:avLst/>
          </a:prstGeom>
          <a:noFill/>
        </p:spPr>
        <p:txBody>
          <a:bodyPr wrap="square" rtlCol="0">
            <a:spAutoFit/>
          </a:bodyPr>
          <a:lstStyle/>
          <a:p>
            <a:r>
              <a:rPr lang="vi-VN" smtClean="0"/>
              <a:t>Bóng đèn khi có dòng điện chạy qua</a:t>
            </a:r>
            <a:endParaRPr lang="vi-VN" dirty="0"/>
          </a:p>
        </p:txBody>
      </p:sp>
      <p:sp>
        <p:nvSpPr>
          <p:cNvPr id="3" name="TextBox 2"/>
          <p:cNvSpPr txBox="1"/>
          <p:nvPr/>
        </p:nvSpPr>
        <p:spPr>
          <a:xfrm>
            <a:off x="958469" y="152400"/>
            <a:ext cx="4531443" cy="369332"/>
          </a:xfrm>
          <a:prstGeom prst="rect">
            <a:avLst/>
          </a:prstGeom>
          <a:noFill/>
        </p:spPr>
        <p:txBody>
          <a:bodyPr wrap="square" rtlCol="0">
            <a:spAutoFit/>
          </a:bodyPr>
          <a:lstStyle/>
          <a:p>
            <a:r>
              <a:rPr lang="vi-VN" b="1" smtClean="0">
                <a:solidFill>
                  <a:srgbClr val="FF0000"/>
                </a:solidFill>
              </a:rPr>
              <a:t>III. NGUỒN SÁNG, VẬT SÁNG</a:t>
            </a:r>
            <a:endParaRPr lang="vi-VN" b="1">
              <a:solidFill>
                <a:srgbClr val="FF0000"/>
              </a:solidFill>
            </a:endParaRP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2285485"/>
      </p:ext>
    </p:extLst>
  </p:cSld>
  <p:clrMapOvr>
    <a:masterClrMapping/>
  </p:clrMapOvr>
  <p:transition spd="slow" advTm="2648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CauHoi_27_ec17da60-3fba-48c2-9f50-2143897846ca">
    <p:bg>
      <p:bgPr>
        <a:blipFill>
          <a:blip r:embed="rId4"/>
          <a:stretch>
            <a:fillRect/>
          </a:stretch>
        </a:blipFill>
        <a:effectLst/>
      </p:bgPr>
    </p:bg>
    <p:spTree>
      <p:nvGrpSpPr>
        <p:cNvPr id="1" name=""/>
        <p:cNvGrpSpPr/>
        <p:nvPr/>
      </p:nvGrpSpPr>
      <p:grpSpPr>
        <a:xfrm>
          <a:off x="0" y="0"/>
          <a:ext cx="0" cy="0"/>
          <a:chOff x="0" y="0"/>
          <a:chExt cx="0" cy="0"/>
        </a:xfrm>
      </p:grpSpPr>
      <p:sp>
        <p:nvSpPr>
          <p:cNvPr id="2" name="DK_27"/>
          <p:cNvSpPr txBox="1"/>
          <p:nvPr/>
        </p:nvSpPr>
        <p:spPr>
          <a:xfrm>
            <a:off x="8940800" y="6457890"/>
            <a:ext cx="203200" cy="400110"/>
          </a:xfrm>
          <a:prstGeom prst="rect">
            <a:avLst/>
          </a:prstGeom>
          <a:noFill/>
        </p:spPr>
        <p:txBody>
          <a:bodyPr vert="horz" rtlCol="0">
            <a:spAutoFit/>
          </a:bodyPr>
          <a:lstStyle/>
          <a:p>
            <a:r>
              <a:rPr lang="vi-VN" sz="400" smtClean="0"/>
              <a:t>DK_27</a:t>
            </a:r>
            <a:endParaRPr lang="vi-VN" sz="400"/>
          </a:p>
        </p:txBody>
      </p:sp>
      <p:sp>
        <p:nvSpPr>
          <p:cNvPr id="3" name="txtNoiDung"/>
          <p:cNvSpPr txBox="1"/>
          <p:nvPr/>
        </p:nvSpPr>
        <p:spPr>
          <a:xfrm>
            <a:off x="762000" y="457200"/>
            <a:ext cx="7315200" cy="1938992"/>
          </a:xfrm>
          <a:prstGeom prst="rect">
            <a:avLst/>
          </a:prstGeom>
          <a:noFill/>
        </p:spPr>
        <p:txBody>
          <a:bodyPr vert="horz" rtlCol="0">
            <a:spAutoFit/>
          </a:bodyPr>
          <a:lstStyle/>
          <a:p>
            <a:pPr algn="just"/>
            <a:r>
              <a:rPr lang="vi-VN" sz="2400" smtClean="0">
                <a:solidFill>
                  <a:srgbClr val="000000"/>
                </a:solidFill>
                <a:latin typeface="Times New Roman"/>
              </a:rPr>
              <a:t>Trong số các vật sau: Mặt trời, mặt trăng, bút chì, cuốn tập, ngọn lửa, đom đóm, bóng đèn khi có dòng điện chạy qua , bảng đen:</a:t>
            </a:r>
          </a:p>
          <a:p>
            <a:pPr algn="just"/>
            <a:r>
              <a:rPr lang="vi-VN" sz="2400" smtClean="0">
                <a:solidFill>
                  <a:srgbClr val="000000"/>
                </a:solidFill>
                <a:latin typeface="Times New Roman"/>
              </a:rPr>
              <a:t>- Nguồn sáng gồm:   (1)_______</a:t>
            </a:r>
          </a:p>
          <a:p>
            <a:pPr algn="just"/>
            <a:r>
              <a:rPr lang="vi-VN" sz="2400" smtClean="0">
                <a:solidFill>
                  <a:srgbClr val="000000"/>
                </a:solidFill>
                <a:latin typeface="Times New Roman"/>
              </a:rPr>
              <a:t>- Vật sáng gồm:  (2)_______</a:t>
            </a:r>
            <a:endParaRPr lang="vi-VN" sz="2400">
              <a:solidFill>
                <a:srgbClr val="000000"/>
              </a:solidFill>
              <a:latin typeface="Times New Roman"/>
            </a:endParaRPr>
          </a:p>
        </p:txBody>
      </p:sp>
      <p:sp>
        <p:nvSpPr>
          <p:cNvPr id="4" name="DA_1"/>
          <p:cNvSpPr txBox="1"/>
          <p:nvPr/>
        </p:nvSpPr>
        <p:spPr>
          <a:xfrm>
            <a:off x="914400" y="2650192"/>
            <a:ext cx="5486400" cy="830997"/>
          </a:xfrm>
          <a:prstGeom prst="rect">
            <a:avLst/>
          </a:prstGeom>
          <a:noFill/>
        </p:spPr>
        <p:txBody>
          <a:bodyPr vert="horz" rtlCol="0">
            <a:spAutoFit/>
          </a:bodyPr>
          <a:lstStyle/>
          <a:p>
            <a:pPr algn="just"/>
            <a:r>
              <a:rPr lang="vi-VN" sz="2400" smtClean="0">
                <a:solidFill>
                  <a:srgbClr val="000000"/>
                </a:solidFill>
                <a:latin typeface="Times New Roman"/>
              </a:rPr>
              <a:t>(1) Mặt trời, ngọn lửa, đom đóm, bóng đèn khi có dòng điện chạy qua.</a:t>
            </a:r>
            <a:endParaRPr lang="vi-VN" sz="2400">
              <a:solidFill>
                <a:srgbClr val="000000"/>
              </a:solidFill>
              <a:latin typeface="Times New Roman"/>
            </a:endParaRPr>
          </a:p>
        </p:txBody>
      </p:sp>
      <p:sp>
        <p:nvSpPr>
          <p:cNvPr id="5" name="DA_2"/>
          <p:cNvSpPr txBox="1"/>
          <p:nvPr/>
        </p:nvSpPr>
        <p:spPr>
          <a:xfrm>
            <a:off x="914400" y="3544689"/>
            <a:ext cx="5486400" cy="1200329"/>
          </a:xfrm>
          <a:prstGeom prst="rect">
            <a:avLst/>
          </a:prstGeom>
          <a:noFill/>
        </p:spPr>
        <p:txBody>
          <a:bodyPr vert="horz" rtlCol="0">
            <a:spAutoFit/>
          </a:bodyPr>
          <a:lstStyle/>
          <a:p>
            <a:pPr algn="just"/>
            <a:r>
              <a:rPr lang="vi-VN" sz="2400" smtClean="0">
                <a:solidFill>
                  <a:srgbClr val="000000"/>
                </a:solidFill>
                <a:latin typeface="Times New Roman"/>
              </a:rPr>
              <a:t>(2) Mặt trời, mặt trăng, bút chì, cuốn tập, ngọn lửa, đom đóm, bóng đèn khi có dòng điện chạy qua.</a:t>
            </a:r>
            <a:endParaRPr lang="vi-VN" sz="2400">
              <a:solidFill>
                <a:srgbClr val="000000"/>
              </a:solidFill>
              <a:latin typeface="Times New Roman"/>
            </a:endParaRPr>
          </a:p>
        </p:txBody>
      </p:sp>
      <p:sp>
        <p:nvSpPr>
          <p:cNvPr id="6"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990640"/>
      </p:ext>
    </p:extLst>
  </p:cSld>
  <p:clrMapOvr>
    <a:masterClrMapping/>
  </p:clrMapOvr>
  <mc:AlternateContent xmlns:mc="http://schemas.openxmlformats.org/markup-compatibility/2006" xmlns:p14="http://schemas.microsoft.com/office/powerpoint/2010/main">
    <mc:Choice Requires="p14">
      <p:transition spd="slow" p14:dur="2000" advClick="0" advTm="3968"/>
    </mc:Choice>
    <mc:Fallback xmlns="">
      <p:transition spd="slow" advClick="0" advTm="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SubQuiz_R_27_24d35e77-dd63-4160-a9f4-842ab5e84a4b">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83263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SubQuiz_W_27_0b99ef19-ff68-41ad-b156-36f86a453025">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141575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425" y="161014"/>
            <a:ext cx="5663855"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vi-V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III. Nguồn sáng, vật sáng</a:t>
            </a:r>
            <a:endParaRPr lang="vi-V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107504" y="980728"/>
            <a:ext cx="8426896" cy="2062103"/>
          </a:xfrm>
          <a:prstGeom prst="rect">
            <a:avLst/>
          </a:prstGeom>
          <a:noFill/>
        </p:spPr>
        <p:txBody>
          <a:bodyPr wrap="square" rtlCol="0">
            <a:spAutoFit/>
          </a:bodyPr>
          <a:lstStyle/>
          <a:p>
            <a:r>
              <a:rPr lang="vi-V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Kết luận: </a:t>
            </a:r>
          </a:p>
          <a:p>
            <a:r>
              <a:rPr lang="vi-VN" sz="32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Nguồn </a:t>
            </a:r>
            <a:r>
              <a:rPr lang="vi-V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sáng là vật tự phát ra ánh sáng</a:t>
            </a:r>
          </a:p>
          <a:p>
            <a:r>
              <a:rPr lang="vi-V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vật sáng bao gồm nguồn sáng và các vật hắt lại </a:t>
            </a:r>
            <a:r>
              <a:rPr lang="vi-VN" sz="32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ánh sáng chiếu vào nó</a:t>
            </a:r>
            <a:endParaRPr lang="vi-V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348305" y="3176966"/>
            <a:ext cx="8567095" cy="35394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vi-V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Chú </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ý:</a:t>
            </a:r>
          </a:p>
          <a:p>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Mặt trăng và nhiều vì sao không phải là nguồn sáng mà nó chỉ hắt lại ánh sáng do mặt trời chiếu vào </a:t>
            </a:r>
          </a:p>
          <a:p>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Vật </a:t>
            </a:r>
            <a:r>
              <a:rPr lang="vi-V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màu đen gọi là vật đen không phải </a:t>
            </a:r>
            <a:r>
              <a:rPr lang="vi-VN"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vật sáng, khi có ánh sáng chiếu vào thì vật màu đen sẽ hấp thụ hết ánh sáng chiếu vào nó</a:t>
            </a:r>
            <a:endParaRPr lang="vi-V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6507921"/>
      </p:ext>
    </p:extLst>
  </p:cSld>
  <p:clrMapOvr>
    <a:masterClrMapping/>
  </p:clrMapOvr>
  <p:transition spd="slow" advTm="4966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ppt_w</p:attrName>
                                        </p:attrNameLst>
                                      </p:cBhvr>
                                      <p:tavLst>
                                        <p:tav tm="0" fmla="#ppt_w*sin(2.5*pi*$)">
                                          <p:val>
                                            <p:fltVal val="0"/>
                                          </p:val>
                                        </p:tav>
                                        <p:tav tm="100000">
                                          <p:val>
                                            <p:fltVal val="1"/>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5"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42900"/>
            <a:ext cx="9144000" cy="723900"/>
          </a:xfrm>
          <a:prstGeom prst="rect">
            <a:avLst/>
          </a:prstGeom>
        </p:spPr>
        <p:txBody>
          <a:bodyPr>
            <a:normAutofit fontScale="70000" lnSpcReduction="20000"/>
          </a:bodyPr>
          <a:lstStyle/>
          <a:p>
            <a:pPr algn="ctr">
              <a:buNone/>
            </a:pPr>
            <a:r>
              <a:rPr lang="en-US" sz="3600" b="1">
                <a:solidFill>
                  <a:srgbClr val="FF0000"/>
                </a:solidFill>
                <a:latin typeface="Times New Roman" pitchFamily="18" charset="0"/>
                <a:cs typeface="Times New Roman" pitchFamily="18" charset="0"/>
              </a:rPr>
              <a:t>C</a:t>
            </a:r>
            <a:r>
              <a:rPr lang="en-US" sz="3600" b="1" smtClean="0">
                <a:solidFill>
                  <a:srgbClr val="FF0000"/>
                </a:solidFill>
                <a:latin typeface="Times New Roman" pitchFamily="18" charset="0"/>
                <a:cs typeface="Times New Roman" pitchFamily="18" charset="0"/>
              </a:rPr>
              <a:t>ác </a:t>
            </a:r>
            <a:r>
              <a:rPr lang="en-US" sz="3600" b="1" dirty="0" err="1" smtClean="0">
                <a:solidFill>
                  <a:srgbClr val="FF0000"/>
                </a:solidFill>
                <a:latin typeface="Times New Roman" pitchFamily="18" charset="0"/>
                <a:cs typeface="Times New Roman" pitchFamily="18" charset="0"/>
              </a:rPr>
              <a:t>sinh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vật</a:t>
            </a:r>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phát</a:t>
            </a:r>
            <a:r>
              <a:rPr lang="en-US" sz="3600" b="1" smtClean="0">
                <a:solidFill>
                  <a:srgbClr val="FF0000"/>
                </a:solidFill>
                <a:latin typeface="Times New Roman" pitchFamily="18" charset="0"/>
                <a:cs typeface="Times New Roman" pitchFamily="18" charset="0"/>
              </a:rPr>
              <a:t> sáng.</a:t>
            </a:r>
            <a:endParaRPr lang="en-US" sz="3600" b="1" dirty="0" smtClean="0">
              <a:solidFill>
                <a:srgbClr val="FF0000"/>
              </a:solidFill>
              <a:latin typeface="Times New Roman" pitchFamily="18" charset="0"/>
              <a:cs typeface="Times New Roman" pitchFamily="18" charset="0"/>
            </a:endParaRPr>
          </a:p>
          <a:p>
            <a:pPr>
              <a:buNone/>
            </a:pPr>
            <a:r>
              <a:rPr lang="en-US" sz="2800">
                <a:latin typeface="+mj-lt"/>
              </a:rPr>
              <a:t> </a:t>
            </a:r>
            <a:r>
              <a:rPr lang="en-US" sz="2800" smtClean="0">
                <a:latin typeface="+mj-lt"/>
              </a:rPr>
              <a:t>    </a:t>
            </a:r>
            <a:endParaRPr lang="en-US" sz="2000" dirty="0">
              <a:latin typeface="+mj-lt"/>
            </a:endParaRPr>
          </a:p>
        </p:txBody>
      </p:sp>
      <p:sp>
        <p:nvSpPr>
          <p:cNvPr id="7" name="Title 1"/>
          <p:cNvSpPr>
            <a:spLocks noGrp="1"/>
          </p:cNvSpPr>
          <p:nvPr>
            <p:ph type="title" idx="4294967295"/>
          </p:nvPr>
        </p:nvSpPr>
        <p:spPr>
          <a:xfrm>
            <a:off x="0" y="1219200"/>
            <a:ext cx="2514600" cy="457200"/>
          </a:xfrm>
          <a:prstGeom prst="rect">
            <a:avLst/>
          </a:prstGeom>
        </p:spPr>
        <p:txBody>
          <a:bodyPr>
            <a:normAutofit fontScale="90000"/>
          </a:bodyPr>
          <a:lstStyle/>
          <a:p>
            <a:r>
              <a:rPr lang="fr-FR" sz="2800" b="1" dirty="0"/>
              <a:t>1. Sinh </a:t>
            </a:r>
            <a:r>
              <a:rPr lang="fr-FR" sz="2800" b="1" dirty="0" err="1"/>
              <a:t>vật</a:t>
            </a:r>
            <a:r>
              <a:rPr lang="fr-FR" sz="2800" b="1" dirty="0"/>
              <a:t> </a:t>
            </a:r>
            <a:r>
              <a:rPr lang="fr-FR" sz="2800" b="1" dirty="0" err="1"/>
              <a:t>phù</a:t>
            </a:r>
            <a:r>
              <a:rPr lang="fr-FR" sz="2800" b="1" dirty="0"/>
              <a:t> </a:t>
            </a:r>
            <a:r>
              <a:rPr lang="fr-FR" sz="2800" b="1" dirty="0" smtClean="0"/>
              <a:t>du</a:t>
            </a:r>
            <a:endParaRPr lang="en-US" sz="2800" dirty="0"/>
          </a:p>
        </p:txBody>
      </p:sp>
      <p:pic>
        <p:nvPicPr>
          <p:cNvPr id="3074" name="Picture 2" descr="https://e.khoahoc.tv/photos/image/2014/07/01/dong-vat-phat-sa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1" y="1676400"/>
            <a:ext cx="2514600" cy="22375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khoahoc.tv/photos/image/2014/07/01/dong-vat-phat-sang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2" y="1676400"/>
            <a:ext cx="2590798" cy="223755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p:nvPr/>
        </p:nvSpPr>
        <p:spPr>
          <a:xfrm>
            <a:off x="3810002" y="1143000"/>
            <a:ext cx="2514600" cy="4572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2800" b="1" dirty="0"/>
              <a:t>2</a:t>
            </a:r>
            <a:r>
              <a:rPr lang="fr-FR" sz="2800" b="1" dirty="0" smtClean="0"/>
              <a:t>. </a:t>
            </a:r>
            <a:r>
              <a:rPr lang="fr-FR" sz="2800" b="1" dirty="0" err="1" smtClean="0"/>
              <a:t>Nấm</a:t>
            </a:r>
            <a:endParaRPr lang="en-US" sz="2800" dirty="0"/>
          </a:p>
        </p:txBody>
      </p:sp>
      <p:pic>
        <p:nvPicPr>
          <p:cNvPr id="3078" name="Picture 6" descr="https://e.khoahoc.tv/photos/image/2014/07/01/dong-vat-phat-sang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2699" y="1676400"/>
            <a:ext cx="2590801" cy="218598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6466609" y="1066799"/>
            <a:ext cx="2514600" cy="4572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2800" b="1" dirty="0" smtClean="0"/>
              <a:t>3. </a:t>
            </a:r>
            <a:r>
              <a:rPr lang="fr-FR" sz="2800" b="1" dirty="0" err="1"/>
              <a:t>M</a:t>
            </a:r>
            <a:r>
              <a:rPr lang="fr-FR" sz="2800" b="1" dirty="0" err="1" smtClean="0"/>
              <a:t>ực</a:t>
            </a:r>
            <a:endParaRPr lang="en-US" sz="2800" dirty="0"/>
          </a:p>
        </p:txBody>
      </p:sp>
      <p:pic>
        <p:nvPicPr>
          <p:cNvPr id="3080" name="Picture 8" descr="https://e.khoahoc.tv/photos/image/2014/07/01/dong-vat-phat-sang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856" y="4755139"/>
            <a:ext cx="2518063" cy="187426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khoahoc.tv/photos/image/2014/07/01/dong-vat-phat-sang1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8160" y="4755139"/>
            <a:ext cx="2571749" cy="187426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khoahoc.tv/photos/image/2014/07/01/dong-vat-phat-sang2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2" y="4755139"/>
            <a:ext cx="2438398" cy="187426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p:nvPr/>
        </p:nvSpPr>
        <p:spPr>
          <a:xfrm>
            <a:off x="990600" y="4191000"/>
            <a:ext cx="2514600" cy="4572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2800" b="1" dirty="0" smtClean="0"/>
              <a:t>4. </a:t>
            </a:r>
            <a:r>
              <a:rPr lang="fr-FR" sz="2800" b="1" dirty="0" err="1" smtClean="0"/>
              <a:t>Bạch</a:t>
            </a:r>
            <a:r>
              <a:rPr lang="fr-FR" sz="2800" b="1" dirty="0" smtClean="0"/>
              <a:t> </a:t>
            </a:r>
            <a:r>
              <a:rPr lang="fr-FR" sz="2800" b="1" dirty="0" err="1" smtClean="0"/>
              <a:t>tuộc</a:t>
            </a:r>
            <a:endParaRPr lang="en-US" sz="2800" dirty="0"/>
          </a:p>
        </p:txBody>
      </p:sp>
      <p:sp>
        <p:nvSpPr>
          <p:cNvPr id="16" name="Title 1"/>
          <p:cNvSpPr txBox="1"/>
          <p:nvPr/>
        </p:nvSpPr>
        <p:spPr>
          <a:xfrm>
            <a:off x="3962400" y="4191000"/>
            <a:ext cx="2514600" cy="4572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2800" b="1" dirty="0" smtClean="0"/>
              <a:t>5. </a:t>
            </a:r>
            <a:r>
              <a:rPr lang="fr-FR" sz="2800" b="1" dirty="0" err="1" smtClean="0"/>
              <a:t>Hả</a:t>
            </a:r>
            <a:r>
              <a:rPr lang="fr-FR" sz="2800" b="1" dirty="0" smtClean="0"/>
              <a:t> </a:t>
            </a:r>
            <a:r>
              <a:rPr lang="fr-FR" sz="2800" b="1" dirty="0" err="1" smtClean="0"/>
              <a:t>quỳ</a:t>
            </a:r>
            <a:endParaRPr lang="en-US" sz="2800" dirty="0"/>
          </a:p>
        </p:txBody>
      </p:sp>
      <p:sp>
        <p:nvSpPr>
          <p:cNvPr id="17" name="Title 1"/>
          <p:cNvSpPr txBox="1"/>
          <p:nvPr/>
        </p:nvSpPr>
        <p:spPr>
          <a:xfrm>
            <a:off x="6553200" y="4191000"/>
            <a:ext cx="2514600" cy="45720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2800" b="1" dirty="0" smtClean="0"/>
              <a:t>6. </a:t>
            </a:r>
            <a:r>
              <a:rPr lang="fr-FR" sz="2800" b="1" dirty="0" err="1" smtClean="0"/>
              <a:t>Sâu</a:t>
            </a:r>
            <a:r>
              <a:rPr lang="fr-FR" sz="2800" b="1" dirty="0" smtClean="0"/>
              <a:t> </a:t>
            </a:r>
            <a:r>
              <a:rPr lang="fr-FR" sz="2800" b="1" dirty="0" err="1" smtClean="0"/>
              <a:t>biển</a:t>
            </a:r>
            <a:endParaRPr lang="en-US" sz="28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8449561"/>
      </p:ext>
    </p:extLst>
  </p:cSld>
  <p:clrMapOvr>
    <a:masterClrMapping/>
  </p:clrMapOvr>
  <p:transition spd="med" advTm="37822">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
                                        <p:tgtEl>
                                          <p:spTgt spid="3">
                                            <p:txEl>
                                              <p:pRg st="1" end="1"/>
                                            </p:txEl>
                                          </p:spTgt>
                                        </p:tgtEl>
                                      </p:cBhvr>
                                    </p:animEffect>
                                    <p:anim calcmode="lin" valueType="num">
                                      <p:cBhvr>
                                        <p:cTn id="19"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nodeType="afterEffect">
                                  <p:stCondLst>
                                    <p:cond delay="0"/>
                                  </p:stCondLst>
                                  <p:childTnLst>
                                    <p:set>
                                      <p:cBhvr>
                                        <p:cTn id="43" dur="1" fill="hold">
                                          <p:stCondLst>
                                            <p:cond delay="0"/>
                                          </p:stCondLst>
                                        </p:cTn>
                                        <p:tgtEl>
                                          <p:spTgt spid="3076"/>
                                        </p:tgtEl>
                                        <p:attrNameLst>
                                          <p:attrName>style.visibility</p:attrName>
                                        </p:attrNameLst>
                                      </p:cBhvr>
                                      <p:to>
                                        <p:strVal val="visible"/>
                                      </p:to>
                                    </p:set>
                                    <p:animEffect transition="in" filter="fade">
                                      <p:cBhvr>
                                        <p:cTn id="44" dur="1000"/>
                                        <p:tgtEl>
                                          <p:spTgt spid="3076"/>
                                        </p:tgtEl>
                                      </p:cBhvr>
                                    </p:animEffect>
                                    <p:anim calcmode="lin" valueType="num">
                                      <p:cBhvr>
                                        <p:cTn id="45" dur="1000" fill="hold"/>
                                        <p:tgtEl>
                                          <p:spTgt spid="3076"/>
                                        </p:tgtEl>
                                        <p:attrNameLst>
                                          <p:attrName>ppt_x</p:attrName>
                                        </p:attrNameLst>
                                      </p:cBhvr>
                                      <p:tavLst>
                                        <p:tav tm="0">
                                          <p:val>
                                            <p:strVal val="#ppt_x"/>
                                          </p:val>
                                        </p:tav>
                                        <p:tav tm="100000">
                                          <p:val>
                                            <p:strVal val="#ppt_x"/>
                                          </p:val>
                                        </p:tav>
                                      </p:tavLst>
                                    </p:anim>
                                    <p:anim calcmode="lin" valueType="num">
                                      <p:cBhvr>
                                        <p:cTn id="46" dur="1000" fill="hold"/>
                                        <p:tgtEl>
                                          <p:spTgt spid="3076"/>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2"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2" presetClass="entr" presetSubtype="0" fill="hold" nodeType="after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fade">
                                      <p:cBhvr>
                                        <p:cTn id="56" dur="1000"/>
                                        <p:tgtEl>
                                          <p:spTgt spid="3078"/>
                                        </p:tgtEl>
                                      </p:cBhvr>
                                    </p:animEffect>
                                    <p:anim calcmode="lin" valueType="num">
                                      <p:cBhvr>
                                        <p:cTn id="57" dur="1000" fill="hold"/>
                                        <p:tgtEl>
                                          <p:spTgt spid="3078"/>
                                        </p:tgtEl>
                                        <p:attrNameLst>
                                          <p:attrName>ppt_x</p:attrName>
                                        </p:attrNameLst>
                                      </p:cBhvr>
                                      <p:tavLst>
                                        <p:tav tm="0">
                                          <p:val>
                                            <p:strVal val="#ppt_x"/>
                                          </p:val>
                                        </p:tav>
                                        <p:tav tm="100000">
                                          <p:val>
                                            <p:strVal val="#ppt_x"/>
                                          </p:val>
                                        </p:tav>
                                      </p:tavLst>
                                    </p:anim>
                                    <p:anim calcmode="lin" valueType="num">
                                      <p:cBhvr>
                                        <p:cTn id="58" dur="1000" fill="hold"/>
                                        <p:tgtEl>
                                          <p:spTgt spid="3078"/>
                                        </p:tgtEl>
                                        <p:attrNameLst>
                                          <p:attrName>ppt_y</p:attrName>
                                        </p:attrNameLst>
                                      </p:cBhvr>
                                      <p:tavLst>
                                        <p:tav tm="0">
                                          <p:val>
                                            <p:strVal val="#ppt_y+.1"/>
                                          </p:val>
                                        </p:tav>
                                        <p:tav tm="100000">
                                          <p:val>
                                            <p:strVal val="#ppt_y"/>
                                          </p:val>
                                        </p:tav>
                                      </p:tavLst>
                                    </p:anim>
                                  </p:childTnLst>
                                </p:cTn>
                              </p:par>
                            </p:childTnLst>
                          </p:cTn>
                        </p:par>
                        <p:par>
                          <p:cTn id="59" fill="hold">
                            <p:stCondLst>
                              <p:cond delay="7000"/>
                            </p:stCondLst>
                            <p:childTnLst>
                              <p:par>
                                <p:cTn id="60" presetID="42"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3080"/>
                                        </p:tgtEl>
                                        <p:attrNameLst>
                                          <p:attrName>style.visibility</p:attrName>
                                        </p:attrNameLst>
                                      </p:cBhvr>
                                      <p:to>
                                        <p:strVal val="visible"/>
                                      </p:to>
                                    </p:set>
                                    <p:animEffect transition="in" filter="fade">
                                      <p:cBhvr>
                                        <p:cTn id="68" dur="1000"/>
                                        <p:tgtEl>
                                          <p:spTgt spid="3080"/>
                                        </p:tgtEl>
                                      </p:cBhvr>
                                    </p:animEffect>
                                    <p:anim calcmode="lin" valueType="num">
                                      <p:cBhvr>
                                        <p:cTn id="69" dur="1000" fill="hold"/>
                                        <p:tgtEl>
                                          <p:spTgt spid="3080"/>
                                        </p:tgtEl>
                                        <p:attrNameLst>
                                          <p:attrName>ppt_x</p:attrName>
                                        </p:attrNameLst>
                                      </p:cBhvr>
                                      <p:tavLst>
                                        <p:tav tm="0">
                                          <p:val>
                                            <p:strVal val="#ppt_x"/>
                                          </p:val>
                                        </p:tav>
                                        <p:tav tm="100000">
                                          <p:val>
                                            <p:strVal val="#ppt_x"/>
                                          </p:val>
                                        </p:tav>
                                      </p:tavLst>
                                    </p:anim>
                                    <p:anim calcmode="lin" valueType="num">
                                      <p:cBhvr>
                                        <p:cTn id="70" dur="1000" fill="hold"/>
                                        <p:tgtEl>
                                          <p:spTgt spid="3080"/>
                                        </p:tgtEl>
                                        <p:attrNameLst>
                                          <p:attrName>ppt_y</p:attrName>
                                        </p:attrNameLst>
                                      </p:cBhvr>
                                      <p:tavLst>
                                        <p:tav tm="0">
                                          <p:val>
                                            <p:strVal val="#ppt_y+.1"/>
                                          </p:val>
                                        </p:tav>
                                        <p:tav tm="100000">
                                          <p:val>
                                            <p:strVal val="#ppt_y"/>
                                          </p:val>
                                        </p:tav>
                                      </p:tavLst>
                                    </p:anim>
                                  </p:childTnLst>
                                </p:cTn>
                              </p:par>
                            </p:childTnLst>
                          </p:cTn>
                        </p:par>
                        <p:par>
                          <p:cTn id="71" fill="hold">
                            <p:stCondLst>
                              <p:cond delay="9000"/>
                            </p:stCondLst>
                            <p:childTnLst>
                              <p:par>
                                <p:cTn id="72" presetID="42"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par>
                          <p:cTn id="77" fill="hold">
                            <p:stCondLst>
                              <p:cond delay="10000"/>
                            </p:stCondLst>
                            <p:childTnLst>
                              <p:par>
                                <p:cTn id="78" presetID="42" presetClass="entr" presetSubtype="0" fill="hold" nodeType="afterEffect">
                                  <p:stCondLst>
                                    <p:cond delay="0"/>
                                  </p:stCondLst>
                                  <p:childTnLst>
                                    <p:set>
                                      <p:cBhvr>
                                        <p:cTn id="79" dur="1" fill="hold">
                                          <p:stCondLst>
                                            <p:cond delay="0"/>
                                          </p:stCondLst>
                                        </p:cTn>
                                        <p:tgtEl>
                                          <p:spTgt spid="3082"/>
                                        </p:tgtEl>
                                        <p:attrNameLst>
                                          <p:attrName>style.visibility</p:attrName>
                                        </p:attrNameLst>
                                      </p:cBhvr>
                                      <p:to>
                                        <p:strVal val="visible"/>
                                      </p:to>
                                    </p:set>
                                    <p:animEffect transition="in" filter="fade">
                                      <p:cBhvr>
                                        <p:cTn id="80" dur="1000"/>
                                        <p:tgtEl>
                                          <p:spTgt spid="3082"/>
                                        </p:tgtEl>
                                      </p:cBhvr>
                                    </p:animEffect>
                                    <p:anim calcmode="lin" valueType="num">
                                      <p:cBhvr>
                                        <p:cTn id="81" dur="1000" fill="hold"/>
                                        <p:tgtEl>
                                          <p:spTgt spid="3082"/>
                                        </p:tgtEl>
                                        <p:attrNameLst>
                                          <p:attrName>ppt_x</p:attrName>
                                        </p:attrNameLst>
                                      </p:cBhvr>
                                      <p:tavLst>
                                        <p:tav tm="0">
                                          <p:val>
                                            <p:strVal val="#ppt_x"/>
                                          </p:val>
                                        </p:tav>
                                        <p:tav tm="100000">
                                          <p:val>
                                            <p:strVal val="#ppt_x"/>
                                          </p:val>
                                        </p:tav>
                                      </p:tavLst>
                                    </p:anim>
                                    <p:anim calcmode="lin" valueType="num">
                                      <p:cBhvr>
                                        <p:cTn id="82" dur="1000" fill="hold"/>
                                        <p:tgtEl>
                                          <p:spTgt spid="3082"/>
                                        </p:tgtEl>
                                        <p:attrNameLst>
                                          <p:attrName>ppt_y</p:attrName>
                                        </p:attrNameLst>
                                      </p:cBhvr>
                                      <p:tavLst>
                                        <p:tav tm="0">
                                          <p:val>
                                            <p:strVal val="#ppt_y+.1"/>
                                          </p:val>
                                        </p:tav>
                                        <p:tav tm="100000">
                                          <p:val>
                                            <p:strVal val="#ppt_y"/>
                                          </p:val>
                                        </p:tav>
                                      </p:tavLst>
                                    </p:anim>
                                  </p:childTnLst>
                                </p:cTn>
                              </p:par>
                            </p:childTnLst>
                          </p:cTn>
                        </p:par>
                        <p:par>
                          <p:cTn id="83" fill="hold">
                            <p:stCondLst>
                              <p:cond delay="11000"/>
                            </p:stCondLst>
                            <p:childTnLst>
                              <p:par>
                                <p:cTn id="84" presetID="42" presetClass="entr" presetSubtype="0"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1000"/>
                                        <p:tgtEl>
                                          <p:spTgt spid="17"/>
                                        </p:tgtEl>
                                      </p:cBhvr>
                                    </p:animEffect>
                                    <p:anim calcmode="lin" valueType="num">
                                      <p:cBhvr>
                                        <p:cTn id="87" dur="1000" fill="hold"/>
                                        <p:tgtEl>
                                          <p:spTgt spid="17"/>
                                        </p:tgtEl>
                                        <p:attrNameLst>
                                          <p:attrName>ppt_x</p:attrName>
                                        </p:attrNameLst>
                                      </p:cBhvr>
                                      <p:tavLst>
                                        <p:tav tm="0">
                                          <p:val>
                                            <p:strVal val="#ppt_x"/>
                                          </p:val>
                                        </p:tav>
                                        <p:tav tm="100000">
                                          <p:val>
                                            <p:strVal val="#ppt_x"/>
                                          </p:val>
                                        </p:tav>
                                      </p:tavLst>
                                    </p:anim>
                                    <p:anim calcmode="lin" valueType="num">
                                      <p:cBhvr>
                                        <p:cTn id="88" dur="1000" fill="hold"/>
                                        <p:tgtEl>
                                          <p:spTgt spid="17"/>
                                        </p:tgtEl>
                                        <p:attrNameLst>
                                          <p:attrName>ppt_y</p:attrName>
                                        </p:attrNameLst>
                                      </p:cBhvr>
                                      <p:tavLst>
                                        <p:tav tm="0">
                                          <p:val>
                                            <p:strVal val="#ppt_y+.1"/>
                                          </p:val>
                                        </p:tav>
                                        <p:tav tm="100000">
                                          <p:val>
                                            <p:strVal val="#ppt_y"/>
                                          </p:val>
                                        </p:tav>
                                      </p:tavLst>
                                    </p:anim>
                                  </p:childTnLst>
                                </p:cTn>
                              </p:par>
                            </p:childTnLst>
                          </p:cTn>
                        </p:par>
                        <p:par>
                          <p:cTn id="89" fill="hold">
                            <p:stCondLst>
                              <p:cond delay="12000"/>
                            </p:stCondLst>
                            <p:childTnLst>
                              <p:par>
                                <p:cTn id="90" presetID="42" presetClass="entr" presetSubtype="0" fill="hold" nodeType="afterEffect">
                                  <p:stCondLst>
                                    <p:cond delay="0"/>
                                  </p:stCondLst>
                                  <p:childTnLst>
                                    <p:set>
                                      <p:cBhvr>
                                        <p:cTn id="91" dur="1" fill="hold">
                                          <p:stCondLst>
                                            <p:cond delay="0"/>
                                          </p:stCondLst>
                                        </p:cTn>
                                        <p:tgtEl>
                                          <p:spTgt spid="3084"/>
                                        </p:tgtEl>
                                        <p:attrNameLst>
                                          <p:attrName>style.visibility</p:attrName>
                                        </p:attrNameLst>
                                      </p:cBhvr>
                                      <p:to>
                                        <p:strVal val="visible"/>
                                      </p:to>
                                    </p:set>
                                    <p:animEffect transition="in" filter="fade">
                                      <p:cBhvr>
                                        <p:cTn id="92" dur="1000"/>
                                        <p:tgtEl>
                                          <p:spTgt spid="3084"/>
                                        </p:tgtEl>
                                      </p:cBhvr>
                                    </p:animEffect>
                                    <p:anim calcmode="lin" valueType="num">
                                      <p:cBhvr>
                                        <p:cTn id="93" dur="1000" fill="hold"/>
                                        <p:tgtEl>
                                          <p:spTgt spid="3084"/>
                                        </p:tgtEl>
                                        <p:attrNameLst>
                                          <p:attrName>ppt_x</p:attrName>
                                        </p:attrNameLst>
                                      </p:cBhvr>
                                      <p:tavLst>
                                        <p:tav tm="0">
                                          <p:val>
                                            <p:strVal val="#ppt_x"/>
                                          </p:val>
                                        </p:tav>
                                        <p:tav tm="100000">
                                          <p:val>
                                            <p:strVal val="#ppt_x"/>
                                          </p:val>
                                        </p:tav>
                                      </p:tavLst>
                                    </p:anim>
                                    <p:anim calcmode="lin" valueType="num">
                                      <p:cBhvr>
                                        <p:cTn id="94"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4"/>
                </p:tgtEl>
              </p:cMediaNode>
            </p:audio>
          </p:childTnLst>
        </p:cTn>
      </p:par>
    </p:tnLst>
    <p:bldLst>
      <p:bldP spid="7" grpId="0"/>
      <p:bldP spid="9" grpId="0"/>
      <p:bldP spid="11" grpId="0"/>
      <p:bldP spid="15" grpId="0"/>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8229600" cy="533400"/>
          </a:xfrm>
          <a:prstGeom prst="rect">
            <a:avLst/>
          </a:prstGeom>
        </p:spPr>
        <p:txBody>
          <a:bodyPr>
            <a:normAutofit/>
          </a:bodyPr>
          <a:lstStyle/>
          <a:p>
            <a:pPr algn="ctr"/>
            <a:r>
              <a:rPr lang="en-US" sz="3200" dirty="0" smtClean="0">
                <a:latin typeface="Times New Roman" pitchFamily="18" charset="0"/>
                <a:cs typeface="Times New Roman" pitchFamily="18" charset="0"/>
              </a:rPr>
              <a:t>GHI NHỚ</a:t>
            </a:r>
            <a:endParaRPr lang="en-US" sz="3200" dirty="0">
              <a:latin typeface="Times New Roman" pitchFamily="18" charset="0"/>
              <a:cs typeface="Times New Roman" pitchFamily="18" charset="0"/>
            </a:endParaRPr>
          </a:p>
        </p:txBody>
      </p:sp>
      <p:sp>
        <p:nvSpPr>
          <p:cNvPr id="3" name="Content Placeholder 2"/>
          <p:cNvSpPr>
            <a:spLocks noGrp="1"/>
          </p:cNvSpPr>
          <p:nvPr>
            <p:ph idx="4294967295"/>
          </p:nvPr>
        </p:nvSpPr>
        <p:spPr>
          <a:xfrm>
            <a:off x="0" y="914400"/>
            <a:ext cx="8534400" cy="5943600"/>
          </a:xfrm>
          <a:prstGeom prst="rect">
            <a:avLst/>
          </a:prstGeom>
        </p:spPr>
        <p:txBody>
          <a:bodyPr>
            <a:normAutofit fontScale="25000" lnSpcReduction="20000"/>
          </a:bodyPr>
          <a:lstStyle/>
          <a:p>
            <a:r>
              <a:rPr lang="en-US" sz="9600" dirty="0" smtClean="0">
                <a:latin typeface="Times New Roman" panose="02020603050405020304" pitchFamily="18" charset="0"/>
                <a:cs typeface="Times New Roman" panose="02020603050405020304" pitchFamily="18" charset="0"/>
              </a:rPr>
              <a:t>Ta </a:t>
            </a:r>
            <a:r>
              <a:rPr lang="en-US" sz="9600" dirty="0" err="1" smtClean="0">
                <a:latin typeface="Times New Roman" panose="02020603050405020304" pitchFamily="18" charset="0"/>
                <a:cs typeface="Times New Roman" panose="02020603050405020304" pitchFamily="18" charset="0"/>
              </a:rPr>
              <a:t>nhận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biết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được</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khi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err="1" smtClean="0">
                <a:latin typeface="Times New Roman" panose="02020603050405020304" pitchFamily="18" charset="0"/>
                <a:cs typeface="Times New Roman" panose="02020603050405020304" pitchFamily="18" charset="0"/>
              </a:rPr>
              <a:t>sáng</a:t>
            </a:r>
            <a:r>
              <a:rPr lang="en-US" sz="9600" smtClean="0">
                <a:latin typeface="Times New Roman" panose="02020603050405020304" pitchFamily="18" charset="0"/>
                <a:cs typeface="Times New Roman" panose="02020603050405020304" pitchFamily="18" charset="0"/>
              </a:rPr>
              <a:t> truyền vào </a:t>
            </a:r>
            <a:r>
              <a:rPr lang="en-US" sz="9600" dirty="0" err="1" smtClean="0">
                <a:latin typeface="Times New Roman" panose="02020603050405020304" pitchFamily="18" charset="0"/>
                <a:cs typeface="Times New Roman" panose="02020603050405020304" pitchFamily="18" charset="0"/>
              </a:rPr>
              <a:t>mắt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ta</a:t>
            </a:r>
            <a:r>
              <a:rPr lang="en-US" sz="9600" dirty="0" smtClean="0">
                <a:latin typeface="Times New Roman" panose="02020603050405020304" pitchFamily="18" charset="0"/>
                <a:cs typeface="Times New Roman" panose="02020603050405020304" pitchFamily="18" charset="0"/>
              </a:rPr>
              <a:t>.</a:t>
            </a:r>
          </a:p>
          <a:p>
            <a:r>
              <a:rPr lang="en-US" sz="9600" dirty="0" smtClean="0">
                <a:latin typeface="Times New Roman" panose="02020603050405020304" pitchFamily="18" charset="0"/>
                <a:cs typeface="Times New Roman" panose="02020603050405020304" pitchFamily="18" charset="0"/>
              </a:rPr>
              <a:t>Ta </a:t>
            </a:r>
            <a:r>
              <a:rPr lang="en-US" sz="9600" dirty="0" err="1" smtClean="0">
                <a:latin typeface="Times New Roman" panose="02020603050405020304" pitchFamily="18" charset="0"/>
                <a:cs typeface="Times New Roman" panose="02020603050405020304" pitchFamily="18" charset="0"/>
              </a:rPr>
              <a:t>nhìn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thấy</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một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khi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err="1" smtClean="0">
                <a:latin typeface="Times New Roman" panose="02020603050405020304" pitchFamily="18" charset="0"/>
                <a:cs typeface="Times New Roman" panose="02020603050405020304" pitchFamily="18" charset="0"/>
              </a:rPr>
              <a:t>sáng</a:t>
            </a:r>
            <a:r>
              <a:rPr lang="en-US" sz="9600" smtClean="0">
                <a:latin typeface="Times New Roman" panose="02020603050405020304" pitchFamily="18" charset="0"/>
                <a:cs typeface="Times New Roman" panose="02020603050405020304" pitchFamily="18" charset="0"/>
              </a:rPr>
              <a:t> từ </a:t>
            </a:r>
            <a:r>
              <a:rPr lang="en-US" sz="9600" err="1" smtClean="0">
                <a:latin typeface="Times New Roman" panose="02020603050405020304" pitchFamily="18" charset="0"/>
                <a:cs typeface="Times New Roman" panose="02020603050405020304" pitchFamily="18" charset="0"/>
              </a:rPr>
              <a:t>vật</a:t>
            </a:r>
            <a:r>
              <a:rPr lang="en-US" sz="9600" smtClean="0">
                <a:latin typeface="Times New Roman" panose="02020603050405020304" pitchFamily="18" charset="0"/>
                <a:cs typeface="Times New Roman" panose="02020603050405020304" pitchFamily="18" charset="0"/>
              </a:rPr>
              <a:t> truyền </a:t>
            </a:r>
            <a:r>
              <a:rPr lang="en-US" sz="9600" dirty="0" err="1" smtClean="0">
                <a:latin typeface="Times New Roman" panose="02020603050405020304" pitchFamily="18" charset="0"/>
                <a:cs typeface="Times New Roman" panose="02020603050405020304" pitchFamily="18" charset="0"/>
              </a:rPr>
              <a:t>đến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mắt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ấy</a:t>
            </a:r>
            <a:r>
              <a:rPr lang="en-US" sz="9600" dirty="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thể</a:t>
            </a:r>
            <a:r>
              <a:rPr lang="en-US" sz="9600" dirty="0" smtClean="0">
                <a:latin typeface="Times New Roman" panose="02020603050405020304" pitchFamily="18" charset="0"/>
                <a:cs typeface="Times New Roman" panose="02020603050405020304" pitchFamily="18" charset="0"/>
              </a:rPr>
              <a:t> do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tự</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phát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ra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nguồn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hoặc</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hắt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lại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chiếu</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vào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nó</a:t>
            </a:r>
            <a:r>
              <a:rPr lang="en-US" sz="9600" dirty="0" smtClean="0">
                <a:latin typeface="Times New Roman" panose="02020603050405020304" pitchFamily="18" charset="0"/>
                <a:cs typeface="Times New Roman" panose="02020603050405020304" pitchFamily="18" charset="0"/>
              </a:rPr>
              <a:t>.</a:t>
            </a:r>
          </a:p>
          <a:p>
            <a:r>
              <a:rPr lang="en-US" sz="9600" dirty="0" err="1" smtClean="0">
                <a:latin typeface="Times New Roman" panose="02020603050405020304" pitchFamily="18" charset="0"/>
                <a:cs typeface="Times New Roman" panose="02020603050405020304" pitchFamily="18" charset="0"/>
              </a:rPr>
              <a:t>Nguồn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là</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tự</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phát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ra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gồm</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nguồn</a:t>
            </a:r>
            <a:endParaRPr lang="en-US" sz="9600" dirty="0" smtClean="0">
              <a:latin typeface="Times New Roman" panose="02020603050405020304" pitchFamily="18" charset="0"/>
              <a:cs typeface="Times New Roman" panose="02020603050405020304" pitchFamily="18" charset="0"/>
            </a:endParaRPr>
          </a:p>
          <a:p>
            <a:pPr marL="0" indent="0">
              <a:buNone/>
            </a:pP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và</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những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hắt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lại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a:latin typeface="Times New Roman" panose="02020603050405020304" pitchFamily="18" charset="0"/>
                <a:cs typeface="Times New Roman" panose="02020603050405020304" pitchFamily="18" charset="0"/>
              </a:rPr>
              <a:t> </a:t>
            </a:r>
            <a:r>
              <a:rPr lang="en-US" sz="9600" dirty="0" err="1">
                <a:latin typeface="Times New Roman" panose="02020603050405020304" pitchFamily="18" charset="0"/>
                <a:cs typeface="Times New Roman" panose="02020603050405020304" pitchFamily="18" charset="0"/>
              </a:rPr>
              <a:t>sáng</a:t>
            </a:r>
            <a:r>
              <a:rPr lang="en-US" sz="9600" dirty="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chiếu</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vào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nó</a:t>
            </a:r>
            <a:r>
              <a:rPr lang="en-US" sz="9600" dirty="0" smtClean="0">
                <a:latin typeface="Times New Roman" panose="02020603050405020304" pitchFamily="18" charset="0"/>
                <a:cs typeface="Times New Roman" panose="02020603050405020304" pitchFamily="18" charset="0"/>
              </a:rPr>
              <a:t>.</a:t>
            </a:r>
          </a:p>
          <a:p>
            <a:pPr>
              <a:buNone/>
            </a:pPr>
            <a:endParaRPr lang="en-US" sz="2000" dirty="0">
              <a:latin typeface="+mj-lt"/>
            </a:endParaRPr>
          </a:p>
          <a:p>
            <a:pPr>
              <a:buNone/>
            </a:pPr>
            <a:endParaRPr lang="en-US" sz="2000" dirty="0" smtClean="0">
              <a:latin typeface="+mj-lt"/>
            </a:endParaRPr>
          </a:p>
          <a:p>
            <a:pPr>
              <a:buNone/>
            </a:pPr>
            <a:endParaRPr lang="en-US" sz="2000" dirty="0">
              <a:latin typeface="+mj-lt"/>
            </a:endParaRPr>
          </a:p>
          <a:p>
            <a:pPr>
              <a:buNone/>
            </a:pPr>
            <a:r>
              <a:rPr lang="en-US" sz="3000" dirty="0" smtClean="0">
                <a:latin typeface="Times New Roman" panose="02020603050405020304" pitchFamily="18" charset="0"/>
                <a:cs typeface="Times New Roman" panose="02020603050405020304" pitchFamily="18" charset="0"/>
              </a:rPr>
              <a:t>     </a:t>
            </a:r>
          </a:p>
          <a:p>
            <a:pPr>
              <a:buNone/>
            </a:pPr>
            <a:endParaRPr lang="en-US" sz="3000" dirty="0">
              <a:latin typeface="Times New Roman" panose="02020603050405020304" pitchFamily="18" charset="0"/>
              <a:cs typeface="Times New Roman" panose="02020603050405020304" pitchFamily="18" charset="0"/>
            </a:endParaRPr>
          </a:p>
          <a:p>
            <a:pPr>
              <a:buNone/>
            </a:pPr>
            <a:endParaRPr lang="en-US" sz="3000" dirty="0" smtClean="0">
              <a:latin typeface="Times New Roman" panose="02020603050405020304" pitchFamily="18" charset="0"/>
              <a:cs typeface="Times New Roman" panose="02020603050405020304" pitchFamily="18" charset="0"/>
            </a:endParaRPr>
          </a:p>
          <a:p>
            <a:pPr>
              <a:buNone/>
            </a:pPr>
            <a:endParaRPr lang="en-US" sz="3000" dirty="0" smtClean="0">
              <a:latin typeface="Times New Roman" panose="02020603050405020304" pitchFamily="18" charset="0"/>
              <a:cs typeface="Times New Roman" panose="02020603050405020304" pitchFamily="18" charset="0"/>
            </a:endParaRPr>
          </a:p>
          <a:p>
            <a:pPr>
              <a:buNone/>
            </a:pPr>
            <a:endParaRPr lang="en-US" sz="3000" dirty="0">
              <a:latin typeface="Times New Roman" panose="02020603050405020304" pitchFamily="18" charset="0"/>
              <a:cs typeface="Times New Roman" panose="02020603050405020304" pitchFamily="18" charset="0"/>
            </a:endParaRPr>
          </a:p>
          <a:p>
            <a:pPr>
              <a:buNone/>
            </a:pPr>
            <a:endParaRPr lang="en-US" sz="3000" dirty="0" smtClean="0">
              <a:latin typeface="Times New Roman" panose="02020603050405020304" pitchFamily="18" charset="0"/>
              <a:cs typeface="Times New Roman" panose="02020603050405020304" pitchFamily="18" charset="0"/>
            </a:endParaRPr>
          </a:p>
          <a:p>
            <a:pPr>
              <a:buNone/>
            </a:pPr>
            <a:endParaRPr lang="en-US" sz="3000" dirty="0" smtClean="0">
              <a:latin typeface="Times New Roman" panose="02020603050405020304" pitchFamily="18" charset="0"/>
              <a:cs typeface="Times New Roman" panose="02020603050405020304" pitchFamily="18" charset="0"/>
            </a:endParaRPr>
          </a:p>
          <a:p>
            <a:pPr>
              <a:buNone/>
            </a:pPr>
            <a:endParaRPr lang="en-US" sz="3000" dirty="0">
              <a:latin typeface="Times New Roman" panose="02020603050405020304" pitchFamily="18" charset="0"/>
              <a:cs typeface="Times New Roman" panose="02020603050405020304" pitchFamily="18" charset="0"/>
            </a:endParaRPr>
          </a:p>
          <a:p>
            <a:pPr>
              <a:buNone/>
            </a:pPr>
            <a:r>
              <a:rPr lang="en-US" sz="9600" smtClean="0">
                <a:latin typeface="Times New Roman" panose="02020603050405020304" pitchFamily="18" charset="0"/>
                <a:cs typeface="Times New Roman" panose="02020603050405020304" pitchFamily="18" charset="0"/>
              </a:rPr>
              <a:t>      Trong </a:t>
            </a:r>
            <a:r>
              <a:rPr lang="en-US" sz="9600" dirty="0" err="1" smtClean="0">
                <a:latin typeface="Times New Roman" panose="02020603050405020304" pitchFamily="18" charset="0"/>
                <a:cs typeface="Times New Roman" panose="02020603050405020304" pitchFamily="18" charset="0"/>
              </a:rPr>
              <a:t>vũ</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trụ</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những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ngôi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sao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rất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đặc</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đến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mức</a:t>
            </a:r>
            <a:r>
              <a:rPr lang="en-US" sz="9600" dirty="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chúng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hút</a:t>
            </a:r>
            <a:r>
              <a:rPr lang="en-US" sz="9600" dirty="0" smtClean="0">
                <a:latin typeface="Times New Roman" panose="02020603050405020304" pitchFamily="18" charset="0"/>
                <a:cs typeface="Times New Roman" panose="02020603050405020304" pitchFamily="18" charset="0"/>
              </a:rPr>
              <a:t> </a:t>
            </a:r>
            <a:r>
              <a:rPr lang="en-US" sz="9600" err="1" smtClean="0">
                <a:latin typeface="Times New Roman" panose="02020603050405020304" pitchFamily="18" charset="0"/>
                <a:cs typeface="Times New Roman" panose="02020603050405020304" pitchFamily="18" charset="0"/>
              </a:rPr>
              <a:t>tất</a:t>
            </a:r>
            <a:r>
              <a:rPr lang="en-US" sz="9600" smtClean="0">
                <a:latin typeface="Times New Roman" panose="02020603050405020304" pitchFamily="18" charset="0"/>
                <a:cs typeface="Times New Roman" panose="02020603050405020304" pitchFamily="18" charset="0"/>
              </a:rPr>
              <a:t> cả</a:t>
            </a:r>
            <a:r>
              <a:rPr lang="en-US" sz="9600">
                <a:latin typeface="Times New Roman" panose="02020603050405020304" pitchFamily="18" charset="0"/>
                <a:cs typeface="Times New Roman" panose="02020603050405020304" pitchFamily="18" charset="0"/>
              </a:rPr>
              <a:t> </a:t>
            </a:r>
            <a:r>
              <a:rPr lang="en-US" sz="9600" smtClean="0">
                <a:latin typeface="Times New Roman" panose="02020603050405020304" pitchFamily="18" charset="0"/>
                <a:cs typeface="Times New Roman" panose="02020603050405020304" pitchFamily="18" charset="0"/>
              </a:rPr>
              <a:t> vật </a:t>
            </a:r>
            <a:r>
              <a:rPr lang="en-US" sz="9600" err="1" smtClean="0">
                <a:latin typeface="Times New Roman" panose="02020603050405020304" pitchFamily="18" charset="0"/>
                <a:cs typeface="Times New Roman" panose="02020603050405020304" pitchFamily="18" charset="0"/>
              </a:rPr>
              <a:t>chất</a:t>
            </a:r>
            <a:r>
              <a:rPr lang="en-US" sz="9600" smtClean="0">
                <a:latin typeface="Times New Roman" panose="02020603050405020304" pitchFamily="18" charset="0"/>
                <a:cs typeface="Times New Roman" panose="02020603050405020304" pitchFamily="18" charset="0"/>
              </a:rPr>
              <a:t>  xung </a:t>
            </a:r>
            <a:r>
              <a:rPr lang="en-US" sz="9600" dirty="0" err="1" smtClean="0">
                <a:latin typeface="Times New Roman" panose="02020603050405020304" pitchFamily="18" charset="0"/>
                <a:cs typeface="Times New Roman" panose="02020603050405020304" pitchFamily="18" charset="0"/>
              </a:rPr>
              <a:t>quanh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nó</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Ngay</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cả</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khi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chiếu</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đến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thì</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cũng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bị</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ngôi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sao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giữ</a:t>
            </a:r>
            <a:r>
              <a:rPr lang="en-US" sz="9600" dirty="0" smtClean="0">
                <a:latin typeface="Times New Roman" panose="02020603050405020304" pitchFamily="18" charset="0"/>
                <a:cs typeface="Times New Roman" panose="02020603050405020304" pitchFamily="18" charset="0"/>
              </a:rPr>
              <a:t> </a:t>
            </a:r>
            <a:r>
              <a:rPr lang="en-US" sz="9600" err="1" smtClean="0">
                <a:latin typeface="Times New Roman" panose="02020603050405020304" pitchFamily="18" charset="0"/>
                <a:cs typeface="Times New Roman" panose="02020603050405020304" pitchFamily="18" charset="0"/>
              </a:rPr>
              <a:t>lấy</a:t>
            </a:r>
            <a:r>
              <a:rPr lang="en-US" sz="9600" smtClean="0">
                <a:latin typeface="Times New Roman" panose="02020603050405020304" pitchFamily="18" charset="0"/>
                <a:cs typeface="Times New Roman" panose="02020603050405020304" pitchFamily="18" charset="0"/>
              </a:rPr>
              <a:t> mà</a:t>
            </a:r>
            <a:r>
              <a:rPr lang="en-US" sz="9600" dirty="0">
                <a:latin typeface="Times New Roman" panose="02020603050405020304" pitchFamily="18" charset="0"/>
                <a:cs typeface="Times New Roman" panose="02020603050405020304" pitchFamily="18" charset="0"/>
              </a:rPr>
              <a:t> </a:t>
            </a:r>
            <a:r>
              <a:rPr lang="en-US" sz="9600" smtClean="0">
                <a:latin typeface="Times New Roman" panose="02020603050405020304" pitchFamily="18" charset="0"/>
                <a:cs typeface="Times New Roman" panose="02020603050405020304" pitchFamily="18" charset="0"/>
              </a:rPr>
              <a:t>không </a:t>
            </a:r>
            <a:r>
              <a:rPr lang="en-US" sz="9600" dirty="0" err="1" smtClean="0">
                <a:latin typeface="Times New Roman" panose="02020603050405020304" pitchFamily="18" charset="0"/>
                <a:cs typeface="Times New Roman" panose="02020603050405020304" pitchFamily="18" charset="0"/>
              </a:rPr>
              <a:t>phản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xạ</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trở</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lại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Ánh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sáng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của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chính</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ngôi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sao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ấy</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phát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ra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cũng</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bị</a:t>
            </a:r>
            <a:r>
              <a:rPr lang="en-US" sz="9600" dirty="0" smtClean="0">
                <a:latin typeface="Times New Roman" panose="02020603050405020304" pitchFamily="18" charset="0"/>
                <a:cs typeface="Times New Roman" panose="02020603050405020304" pitchFamily="18" charset="0"/>
              </a:rPr>
              <a:t> </a:t>
            </a:r>
            <a:r>
              <a:rPr lang="en-US" sz="9600" err="1" smtClean="0">
                <a:latin typeface="Times New Roman" panose="02020603050405020304" pitchFamily="18" charset="0"/>
                <a:cs typeface="Times New Roman" panose="02020603050405020304" pitchFamily="18" charset="0"/>
              </a:rPr>
              <a:t>giữ</a:t>
            </a:r>
            <a:r>
              <a:rPr lang="en-US" sz="9600" smtClean="0">
                <a:latin typeface="Times New Roman" panose="02020603050405020304" pitchFamily="18" charset="0"/>
                <a:cs typeface="Times New Roman" panose="02020603050405020304" pitchFamily="18" charset="0"/>
              </a:rPr>
              <a:t> lại</a:t>
            </a:r>
            <a:r>
              <a:rPr lang="en-US" sz="9600" dirty="0">
                <a:latin typeface="Times New Roman" panose="02020603050405020304" pitchFamily="18" charset="0"/>
                <a:cs typeface="Times New Roman" panose="02020603050405020304" pitchFamily="18" charset="0"/>
              </a:rPr>
              <a:t> </a:t>
            </a:r>
            <a:r>
              <a:rPr lang="en-US" sz="9600" smtClean="0">
                <a:latin typeface="Times New Roman" panose="02020603050405020304" pitchFamily="18" charset="0"/>
                <a:cs typeface="Times New Roman" panose="02020603050405020304" pitchFamily="18" charset="0"/>
              </a:rPr>
              <a:t>nốt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Như</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thế</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ngôi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sao</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ấy</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là</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vật</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đen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và</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người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ta</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gọi</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là</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lỗ</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đen</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vũ</a:t>
            </a:r>
            <a:r>
              <a:rPr lang="en-US" sz="9600" dirty="0" smtClean="0">
                <a:latin typeface="Times New Roman" panose="02020603050405020304" pitchFamily="18" charset="0"/>
                <a:cs typeface="Times New Roman" panose="02020603050405020304" pitchFamily="18" charset="0"/>
              </a:rPr>
              <a:t> </a:t>
            </a:r>
            <a:r>
              <a:rPr lang="en-US" sz="9600" dirty="0" err="1" smtClean="0">
                <a:latin typeface="Times New Roman" panose="02020603050405020304" pitchFamily="18" charset="0"/>
                <a:cs typeface="Times New Roman" panose="02020603050405020304" pitchFamily="18" charset="0"/>
              </a:rPr>
              <a:t>trụ</a:t>
            </a:r>
            <a:r>
              <a:rPr lang="en-US" sz="9600" dirty="0" smtClean="0">
                <a:latin typeface="Times New Roman" panose="02020603050405020304" pitchFamily="18" charset="0"/>
                <a:cs typeface="Times New Roman" panose="02020603050405020304" pitchFamily="18" charset="0"/>
              </a:rPr>
              <a:t>.</a:t>
            </a:r>
          </a:p>
        </p:txBody>
      </p:sp>
      <p:sp>
        <p:nvSpPr>
          <p:cNvPr id="5" name="Title 1"/>
          <p:cNvSpPr txBox="1"/>
          <p:nvPr/>
        </p:nvSpPr>
        <p:spPr>
          <a:xfrm>
            <a:off x="609600" y="2971800"/>
            <a:ext cx="82296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3200" smtClean="0">
                <a:latin typeface="+mj-lt"/>
                <a:ea typeface="+mj-ea"/>
                <a:cs typeface="+mj-cs"/>
              </a:rPr>
              <a:t>EM </a:t>
            </a:r>
            <a:r>
              <a:rPr lang="en-US" sz="3200" dirty="0" smtClean="0">
                <a:latin typeface="+mj-lt"/>
                <a:ea typeface="+mj-ea"/>
                <a:cs typeface="+mj-cs"/>
              </a:rPr>
              <a:t>CÓ BIẾT</a:t>
            </a:r>
            <a:endParaRPr kumimoji="0" lang="en-US" sz="32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1750" name="Picture 6" descr="http://www.duke.com.my/Clients/dukecommy/duke%20phase%202/lightbulb-icon.png"/>
          <p:cNvPicPr>
            <a:picLocks noChangeAspect="1" noChangeArrowheads="1"/>
          </p:cNvPicPr>
          <p:nvPr/>
        </p:nvPicPr>
        <p:blipFill>
          <a:blip r:embed="rId6"/>
          <a:srcRect/>
          <a:stretch>
            <a:fillRect/>
          </a:stretch>
        </p:blipFill>
        <p:spPr bwMode="auto">
          <a:xfrm>
            <a:off x="2590800" y="2950464"/>
            <a:ext cx="915920" cy="918210"/>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6443036"/>
      </p:ext>
    </p:extLst>
  </p:cSld>
  <p:clrMapOvr>
    <a:masterClrMapping/>
  </p:clrMapOvr>
  <p:transition spd="slow" advTm="61069">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48" presetClass="entr" presetSubtype="0" accel="5000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2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2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29" dur="2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30" dur="2000"/>
                                        <p:tgtEl>
                                          <p:spTgt spid="3">
                                            <p:txEl>
                                              <p:pRg st="0" end="0"/>
                                            </p:txEl>
                                          </p:spTgt>
                                        </p:tgtEl>
                                      </p:cBhvr>
                                    </p:animEffect>
                                  </p:childTnLst>
                                </p:cTn>
                              </p:par>
                              <p:par>
                                <p:cTn id="31" presetID="48" presetClass="entr" presetSubtype="0" accel="5000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2000" fill="hold"/>
                                        <p:tgtEl>
                                          <p:spTgt spid="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2000" fill="hold"/>
                                        <p:tgtEl>
                                          <p:spTgt spid="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35" dur="2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36" dur="2000"/>
                                        <p:tgtEl>
                                          <p:spTgt spid="3">
                                            <p:txEl>
                                              <p:pRg st="1" end="1"/>
                                            </p:txEl>
                                          </p:spTgt>
                                        </p:tgtEl>
                                      </p:cBhvr>
                                    </p:animEffect>
                                  </p:childTnLst>
                                </p:cTn>
                              </p:par>
                              <p:par>
                                <p:cTn id="37" presetID="48" presetClass="entr" presetSubtype="0" accel="5000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2000" fill="hold"/>
                                        <p:tgtEl>
                                          <p:spTgt spid="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2000" fill="hold"/>
                                        <p:tgtEl>
                                          <p:spTgt spid="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1" dur="20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42" dur="2000"/>
                                        <p:tgtEl>
                                          <p:spTgt spid="3">
                                            <p:txEl>
                                              <p:pRg st="2" end="2"/>
                                            </p:txEl>
                                          </p:spTgt>
                                        </p:tgtEl>
                                      </p:cBhvr>
                                    </p:animEffect>
                                  </p:childTnLst>
                                </p:cTn>
                              </p:par>
                              <p:par>
                                <p:cTn id="43" presetID="48" presetClass="entr" presetSubtype="0" accel="5000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p:cTn id="45" dur="2000" fill="hold"/>
                                        <p:tgtEl>
                                          <p:spTgt spid="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6" dur="2000" fill="hold"/>
                                        <p:tgtEl>
                                          <p:spTgt spid="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47" dur="20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48" dur="2000"/>
                                        <p:tgtEl>
                                          <p:spTgt spid="3">
                                            <p:txEl>
                                              <p:pRg st="3" end="3"/>
                                            </p:txEl>
                                          </p:spTgt>
                                        </p:tgtEl>
                                      </p:cBhvr>
                                    </p:animEffect>
                                  </p:childTnLst>
                                </p:cTn>
                              </p:par>
                            </p:childTnLst>
                          </p:cTn>
                        </p:par>
                        <p:par>
                          <p:cTn id="49" fill="hold">
                            <p:stCondLst>
                              <p:cond delay="2000"/>
                            </p:stCondLst>
                            <p:childTnLst>
                              <p:par>
                                <p:cTn id="50" presetID="35"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anim calcmode="lin" valueType="num">
                                      <p:cBhvr>
                                        <p:cTn id="53" dur="2000" fill="hold"/>
                                        <p:tgtEl>
                                          <p:spTgt spid="5"/>
                                        </p:tgtEl>
                                        <p:attrNameLst>
                                          <p:attrName>style.rotation</p:attrName>
                                        </p:attrNameLst>
                                      </p:cBhvr>
                                      <p:tavLst>
                                        <p:tav tm="0">
                                          <p:val>
                                            <p:fltVal val="720"/>
                                          </p:val>
                                        </p:tav>
                                        <p:tav tm="100000">
                                          <p:val>
                                            <p:fltVal val="0"/>
                                          </p:val>
                                        </p:tav>
                                      </p:tavLst>
                                    </p:anim>
                                    <p:anim calcmode="lin" valueType="num">
                                      <p:cBhvr>
                                        <p:cTn id="54" dur="2000" fill="hold"/>
                                        <p:tgtEl>
                                          <p:spTgt spid="5"/>
                                        </p:tgtEl>
                                        <p:attrNameLst>
                                          <p:attrName>ppt_h</p:attrName>
                                        </p:attrNameLst>
                                      </p:cBhvr>
                                      <p:tavLst>
                                        <p:tav tm="0">
                                          <p:val>
                                            <p:fltVal val="0"/>
                                          </p:val>
                                        </p:tav>
                                        <p:tav tm="100000">
                                          <p:val>
                                            <p:strVal val="#ppt_h"/>
                                          </p:val>
                                        </p:tav>
                                      </p:tavLst>
                                    </p:anim>
                                    <p:anim calcmode="lin" valueType="num">
                                      <p:cBhvr>
                                        <p:cTn id="55" dur="2000" fill="hold"/>
                                        <p:tgtEl>
                                          <p:spTgt spid="5"/>
                                        </p:tgtEl>
                                        <p:attrNameLst>
                                          <p:attrName>ppt_w</p:attrName>
                                        </p:attrNameLst>
                                      </p:cBhvr>
                                      <p:tavLst>
                                        <p:tav tm="0">
                                          <p:val>
                                            <p:fltVal val="0"/>
                                          </p:val>
                                        </p:tav>
                                        <p:tav tm="100000">
                                          <p:val>
                                            <p:strVal val="#ppt_w"/>
                                          </p:val>
                                        </p:tav>
                                      </p:tavLst>
                                    </p:anim>
                                  </p:childTnLst>
                                </p:cTn>
                              </p:par>
                              <p:par>
                                <p:cTn id="56" presetID="35" presetClass="entr" presetSubtype="0" fill="hold" nodeType="withEffect">
                                  <p:stCondLst>
                                    <p:cond delay="0"/>
                                  </p:stCondLst>
                                  <p:childTnLst>
                                    <p:set>
                                      <p:cBhvr>
                                        <p:cTn id="57" dur="1" fill="hold">
                                          <p:stCondLst>
                                            <p:cond delay="0"/>
                                          </p:stCondLst>
                                        </p:cTn>
                                        <p:tgtEl>
                                          <p:spTgt spid="31750"/>
                                        </p:tgtEl>
                                        <p:attrNameLst>
                                          <p:attrName>style.visibility</p:attrName>
                                        </p:attrNameLst>
                                      </p:cBhvr>
                                      <p:to>
                                        <p:strVal val="visible"/>
                                      </p:to>
                                    </p:set>
                                    <p:animEffect transition="in" filter="fade">
                                      <p:cBhvr>
                                        <p:cTn id="58" dur="2000"/>
                                        <p:tgtEl>
                                          <p:spTgt spid="31750"/>
                                        </p:tgtEl>
                                      </p:cBhvr>
                                    </p:animEffect>
                                    <p:anim calcmode="lin" valueType="num">
                                      <p:cBhvr>
                                        <p:cTn id="59" dur="2000" fill="hold"/>
                                        <p:tgtEl>
                                          <p:spTgt spid="31750"/>
                                        </p:tgtEl>
                                        <p:attrNameLst>
                                          <p:attrName>style.rotation</p:attrName>
                                        </p:attrNameLst>
                                      </p:cBhvr>
                                      <p:tavLst>
                                        <p:tav tm="0">
                                          <p:val>
                                            <p:fltVal val="720"/>
                                          </p:val>
                                        </p:tav>
                                        <p:tav tm="100000">
                                          <p:val>
                                            <p:fltVal val="0"/>
                                          </p:val>
                                        </p:tav>
                                      </p:tavLst>
                                    </p:anim>
                                    <p:anim calcmode="lin" valueType="num">
                                      <p:cBhvr>
                                        <p:cTn id="60" dur="2000" fill="hold"/>
                                        <p:tgtEl>
                                          <p:spTgt spid="31750"/>
                                        </p:tgtEl>
                                        <p:attrNameLst>
                                          <p:attrName>ppt_h</p:attrName>
                                        </p:attrNameLst>
                                      </p:cBhvr>
                                      <p:tavLst>
                                        <p:tav tm="0">
                                          <p:val>
                                            <p:fltVal val="0"/>
                                          </p:val>
                                        </p:tav>
                                        <p:tav tm="100000">
                                          <p:val>
                                            <p:strVal val="#ppt_h"/>
                                          </p:val>
                                        </p:tav>
                                      </p:tavLst>
                                    </p:anim>
                                    <p:anim calcmode="lin" valueType="num">
                                      <p:cBhvr>
                                        <p:cTn id="61" dur="2000" fill="hold"/>
                                        <p:tgtEl>
                                          <p:spTgt spid="31750"/>
                                        </p:tgtEl>
                                        <p:attrNameLst>
                                          <p:attrName>ppt_w</p:attrName>
                                        </p:attrNameLst>
                                      </p:cBhvr>
                                      <p:tavLst>
                                        <p:tav tm="0">
                                          <p:val>
                                            <p:fltVal val="0"/>
                                          </p:val>
                                        </p:tav>
                                        <p:tav tm="100000">
                                          <p:val>
                                            <p:strVal val="#ppt_w"/>
                                          </p:val>
                                        </p:tav>
                                      </p:tavLst>
                                    </p:anim>
                                  </p:childTnLst>
                                </p:cTn>
                              </p:par>
                            </p:childTnLst>
                          </p:cTn>
                        </p:par>
                      </p:childTnLst>
                    </p:cTn>
                  </p:par>
                  <p:par>
                    <p:cTn id="62" fill="hold">
                      <p:stCondLst>
                        <p:cond delay="indefinite"/>
                      </p:stCondLst>
                      <p:childTnLst>
                        <p:par>
                          <p:cTn id="63" fill="hold">
                            <p:stCondLst>
                              <p:cond delay="0"/>
                            </p:stCondLst>
                            <p:childTnLst>
                              <p:par>
                                <p:cTn id="64" presetID="7" presetClass="entr" presetSubtype="4"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 calcmode="lin" valueType="num">
                                      <p:cBhvr additive="base">
                                        <p:cTn id="6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7"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7" presetClass="entr" presetSubtype="4" fill="hold"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 calcmode="lin" valueType="num">
                                      <p:cBhvr additive="base">
                                        <p:cTn id="72"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3" dur="10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4"/>
                </p:tgtEl>
              </p:cMediaNode>
            </p:audio>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28600" y="1555750"/>
            <a:ext cx="8915400" cy="4524315"/>
          </a:xfrm>
          <a:prstGeom prst="rect">
            <a:avLst/>
          </a:prstGeom>
          <a:noFill/>
          <a:ln w="9525">
            <a:noFill/>
            <a:miter lim="800000"/>
          </a:ln>
          <a:effectLst/>
        </p:spPr>
        <p:txBody>
          <a:bodyPr>
            <a:spAutoFit/>
          </a:bodyPr>
          <a:lstStyle/>
          <a:p>
            <a:pPr eaLnBrk="1" hangingPunct="1"/>
            <a:r>
              <a:rPr lang="en-US" sz="3600" i="1" dirty="0">
                <a:solidFill>
                  <a:srgbClr val="0000FF"/>
                </a:solidFill>
                <a:latin typeface="Times New Roman" panose="02020603050405020304" pitchFamily="18" charset="0"/>
              </a:rPr>
              <a:t>Ở </a:t>
            </a:r>
            <a:r>
              <a:rPr lang="en-US" sz="3600" i="1" dirty="0" err="1">
                <a:solidFill>
                  <a:srgbClr val="0000FF"/>
                </a:solidFill>
                <a:latin typeface="Times New Roman" panose="02020603050405020304" pitchFamily="18" charset="0"/>
              </a:rPr>
              <a:t>các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thành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phố</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lớn</a:t>
            </a:r>
            <a:r>
              <a:rPr lang="en-US" sz="3600" i="1" dirty="0">
                <a:solidFill>
                  <a:srgbClr val="0000FF"/>
                </a:solidFill>
                <a:latin typeface="Times New Roman" panose="02020603050405020304" pitchFamily="18" charset="0"/>
              </a:rPr>
              <a:t>, do </a:t>
            </a:r>
            <a:r>
              <a:rPr lang="en-US" sz="3600" i="1" dirty="0" err="1">
                <a:solidFill>
                  <a:srgbClr val="0000FF"/>
                </a:solidFill>
                <a:latin typeface="Times New Roman" panose="02020603050405020304" pitchFamily="18" charset="0"/>
              </a:rPr>
              <a:t>nhà</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cao</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tầng</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che</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chắn</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nên</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học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sinh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thường</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phải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học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tập</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và</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làm</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việc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dưới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ánh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sáng</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nhân</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tạo</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điều</a:t>
            </a:r>
            <a:r>
              <a:rPr lang="en-US" sz="3600" i="1" dirty="0">
                <a:solidFill>
                  <a:srgbClr val="0000FF"/>
                </a:solidFill>
                <a:latin typeface="Times New Roman" panose="02020603050405020304" pitchFamily="18" charset="0"/>
              </a:rPr>
              <a:t> </a:t>
            </a:r>
            <a:r>
              <a:rPr lang="en-US" sz="3600" i="1" err="1">
                <a:solidFill>
                  <a:srgbClr val="0000FF"/>
                </a:solidFill>
                <a:latin typeface="Times New Roman" panose="02020603050405020304" pitchFamily="18" charset="0"/>
              </a:rPr>
              <a:t>này</a:t>
            </a:r>
            <a:r>
              <a:rPr lang="en-US" sz="3600" i="1">
                <a:solidFill>
                  <a:srgbClr val="0000FF"/>
                </a:solidFill>
                <a:latin typeface="Times New Roman" panose="02020603050405020304" pitchFamily="18" charset="0"/>
              </a:rPr>
              <a:t> </a:t>
            </a:r>
            <a:r>
              <a:rPr lang="en-US" sz="3600" i="1" smtClean="0">
                <a:solidFill>
                  <a:srgbClr val="0000FF"/>
                </a:solidFill>
                <a:latin typeface="Times New Roman" panose="02020603050405020304" pitchFamily="18" charset="0"/>
              </a:rPr>
              <a:t>rất có </a:t>
            </a:r>
            <a:r>
              <a:rPr lang="en-US" sz="3600" i="1" dirty="0" err="1">
                <a:solidFill>
                  <a:srgbClr val="0000FF"/>
                </a:solidFill>
                <a:latin typeface="Times New Roman" panose="02020603050405020304" pitchFamily="18" charset="0"/>
              </a:rPr>
              <a:t>hại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cho</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mắt</a:t>
            </a:r>
            <a:r>
              <a:rPr lang="en-US" sz="3600" i="1" dirty="0">
                <a:solidFill>
                  <a:srgbClr val="0000FF"/>
                </a:solidFill>
                <a:latin typeface="Times New Roman" panose="02020603050405020304" pitchFamily="18" charset="0"/>
              </a:rPr>
              <a:t> . </a:t>
            </a:r>
            <a:r>
              <a:rPr lang="en-US" sz="3600" i="1" dirty="0" err="1">
                <a:solidFill>
                  <a:srgbClr val="0000FF"/>
                </a:solidFill>
                <a:latin typeface="Times New Roman" panose="02020603050405020304" pitchFamily="18" charset="0"/>
              </a:rPr>
              <a:t>Để</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làm</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giảm</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tác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hại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này</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học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sinh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cần</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có</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kế</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hoạch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học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tập</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và</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vui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chơi</a:t>
            </a:r>
            <a:r>
              <a:rPr lang="en-US" sz="3600" i="1" dirty="0">
                <a:solidFill>
                  <a:srgbClr val="0000FF"/>
                </a:solidFill>
                <a:latin typeface="Times New Roman" panose="02020603050405020304" pitchFamily="18" charset="0"/>
              </a:rPr>
              <a:t> </a:t>
            </a:r>
            <a:r>
              <a:rPr lang="en-US" sz="3600" i="1" err="1">
                <a:solidFill>
                  <a:srgbClr val="0000FF"/>
                </a:solidFill>
                <a:latin typeface="Times New Roman" panose="02020603050405020304" pitchFamily="18" charset="0"/>
              </a:rPr>
              <a:t>dã</a:t>
            </a:r>
            <a:r>
              <a:rPr lang="en-US" sz="3600" i="1">
                <a:solidFill>
                  <a:srgbClr val="0000FF"/>
                </a:solidFill>
                <a:latin typeface="Times New Roman" panose="02020603050405020304" pitchFamily="18" charset="0"/>
              </a:rPr>
              <a:t> </a:t>
            </a:r>
            <a:r>
              <a:rPr lang="en-US" sz="3600" i="1" smtClean="0">
                <a:solidFill>
                  <a:srgbClr val="0000FF"/>
                </a:solidFill>
                <a:latin typeface="Times New Roman" panose="02020603050405020304" pitchFamily="18" charset="0"/>
              </a:rPr>
              <a:t>ngoại để tiếp cận nhiều hơn với ánh sáng tự nhiên.</a:t>
            </a:r>
            <a:endParaRPr lang="en-US" sz="3600" i="1" dirty="0">
              <a:solidFill>
                <a:srgbClr val="0000FF"/>
              </a:solidFill>
              <a:latin typeface="Times New Roman" panose="02020603050405020304" pitchFamily="18" charset="0"/>
            </a:endParaRPr>
          </a:p>
          <a:p>
            <a:pPr eaLnBrk="1" hangingPunct="1"/>
            <a:r>
              <a:rPr lang="en-US" sz="3600" i="1" dirty="0" err="1">
                <a:solidFill>
                  <a:srgbClr val="0000FF"/>
                </a:solidFill>
                <a:latin typeface="Times New Roman" panose="02020603050405020304" pitchFamily="18" charset="0"/>
              </a:rPr>
              <a:t>Ngoài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ra</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cần</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học</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tập</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nơi</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có</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đầy</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đủ</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ánh</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sáng</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để</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bảo</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vệ</a:t>
            </a:r>
            <a:r>
              <a:rPr lang="en-US" sz="3600" i="1" dirty="0">
                <a:solidFill>
                  <a:srgbClr val="0000FF"/>
                </a:solidFill>
                <a:latin typeface="Times New Roman" panose="02020603050405020304" pitchFamily="18" charset="0"/>
              </a:rPr>
              <a:t> </a:t>
            </a:r>
            <a:r>
              <a:rPr lang="en-US" sz="3600" i="1" dirty="0" err="1">
                <a:solidFill>
                  <a:srgbClr val="0000FF"/>
                </a:solidFill>
                <a:latin typeface="Times New Roman" panose="02020603050405020304" pitchFamily="18" charset="0"/>
              </a:rPr>
              <a:t>mắt</a:t>
            </a:r>
            <a:r>
              <a:rPr lang="en-US" sz="3600" i="1" dirty="0">
                <a:solidFill>
                  <a:srgbClr val="0000FF"/>
                </a:solidFill>
                <a:latin typeface="Times New Roman" panose="02020603050405020304" pitchFamily="18" charset="0"/>
              </a:rPr>
              <a:t>.</a:t>
            </a:r>
          </a:p>
        </p:txBody>
      </p:sp>
      <p:sp>
        <p:nvSpPr>
          <p:cNvPr id="3" name="Text Box 7"/>
          <p:cNvSpPr txBox="1">
            <a:spLocks noChangeArrowheads="1"/>
          </p:cNvSpPr>
          <p:nvPr/>
        </p:nvSpPr>
        <p:spPr bwMode="auto">
          <a:xfrm>
            <a:off x="1381125" y="360363"/>
            <a:ext cx="6640513" cy="762000"/>
          </a:xfrm>
          <a:prstGeom prst="rect">
            <a:avLst/>
          </a:prstGeom>
          <a:noFill/>
          <a:ln w="9525">
            <a:noFill/>
            <a:miter lim="800000"/>
          </a:ln>
          <a:effectLst/>
        </p:spPr>
        <p:txBody>
          <a:bodyPr wrap="none">
            <a:spAutoFit/>
          </a:bodyPr>
          <a:lstStyle/>
          <a:p>
            <a:pPr eaLnBrk="1" hangingPunct="1"/>
            <a:r>
              <a:rPr lang="en-US" sz="4400" b="1" i="1" dirty="0" err="1">
                <a:solidFill>
                  <a:srgbClr val="FF0000"/>
                </a:solidFill>
                <a:latin typeface="Times New Roman" panose="02020603050405020304" pitchFamily="18" charset="0"/>
              </a:rPr>
              <a:t>Giáo</a:t>
            </a:r>
            <a:r>
              <a:rPr lang="en-US" sz="4400" b="1" i="1" dirty="0">
                <a:solidFill>
                  <a:srgbClr val="FF0000"/>
                </a:solidFill>
                <a:latin typeface="Times New Roman" panose="02020603050405020304" pitchFamily="18" charset="0"/>
              </a:rPr>
              <a:t> </a:t>
            </a:r>
            <a:r>
              <a:rPr lang="en-US" sz="4400" b="1" i="1" dirty="0" err="1">
                <a:solidFill>
                  <a:srgbClr val="FF0000"/>
                </a:solidFill>
                <a:latin typeface="Times New Roman" panose="02020603050405020304" pitchFamily="18" charset="0"/>
              </a:rPr>
              <a:t>dục</a:t>
            </a:r>
            <a:r>
              <a:rPr lang="en-US" sz="4400" b="1" i="1" dirty="0">
                <a:solidFill>
                  <a:srgbClr val="FF0000"/>
                </a:solidFill>
                <a:latin typeface="Times New Roman" panose="02020603050405020304" pitchFamily="18" charset="0"/>
              </a:rPr>
              <a:t> </a:t>
            </a:r>
            <a:r>
              <a:rPr lang="en-US" sz="4400" b="1" i="1" dirty="0" err="1">
                <a:solidFill>
                  <a:srgbClr val="FF0000"/>
                </a:solidFill>
                <a:latin typeface="Times New Roman" panose="02020603050405020304" pitchFamily="18" charset="0"/>
              </a:rPr>
              <a:t>bảo</a:t>
            </a:r>
            <a:r>
              <a:rPr lang="en-US" sz="4400" b="1" i="1" dirty="0">
                <a:solidFill>
                  <a:srgbClr val="FF0000"/>
                </a:solidFill>
                <a:latin typeface="Times New Roman" panose="02020603050405020304" pitchFamily="18" charset="0"/>
              </a:rPr>
              <a:t> </a:t>
            </a:r>
            <a:r>
              <a:rPr lang="en-US" sz="4400" b="1" i="1" dirty="0" err="1">
                <a:solidFill>
                  <a:srgbClr val="FF0000"/>
                </a:solidFill>
                <a:latin typeface="Times New Roman" panose="02020603050405020304" pitchFamily="18" charset="0"/>
              </a:rPr>
              <a:t>vệ</a:t>
            </a:r>
            <a:r>
              <a:rPr lang="en-US" sz="4400" b="1" i="1" dirty="0">
                <a:solidFill>
                  <a:srgbClr val="FF0000"/>
                </a:solidFill>
                <a:latin typeface="Times New Roman" panose="02020603050405020304" pitchFamily="18" charset="0"/>
              </a:rPr>
              <a:t> </a:t>
            </a:r>
            <a:r>
              <a:rPr lang="en-US" sz="4400" b="1" i="1" dirty="0" err="1">
                <a:solidFill>
                  <a:srgbClr val="FF0000"/>
                </a:solidFill>
                <a:latin typeface="Times New Roman" panose="02020603050405020304" pitchFamily="18" charset="0"/>
              </a:rPr>
              <a:t>môi</a:t>
            </a:r>
            <a:r>
              <a:rPr lang="en-US" sz="4400" b="1" i="1" dirty="0">
                <a:solidFill>
                  <a:srgbClr val="FF0000"/>
                </a:solidFill>
                <a:latin typeface="Times New Roman" panose="02020603050405020304" pitchFamily="18" charset="0"/>
              </a:rPr>
              <a:t> </a:t>
            </a:r>
            <a:r>
              <a:rPr lang="en-US" sz="4400" b="1" i="1" dirty="0" err="1">
                <a:solidFill>
                  <a:srgbClr val="FF0000"/>
                </a:solidFill>
                <a:latin typeface="Times New Roman" panose="02020603050405020304" pitchFamily="18" charset="0"/>
              </a:rPr>
              <a:t>trường</a:t>
            </a:r>
            <a:endParaRPr lang="en-US" sz="4400" b="1" i="1" dirty="0">
              <a:solidFill>
                <a:srgbClr val="FF0000"/>
              </a:solidFill>
              <a:latin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9320560"/>
      </p:ext>
    </p:extLst>
  </p:cSld>
  <p:clrMapOvr>
    <a:masterClrMapping/>
  </p:clrMapOvr>
  <mc:AlternateContent xmlns:mc="http://schemas.openxmlformats.org/markup-compatibility/2006" xmlns:p14="http://schemas.microsoft.com/office/powerpoint/2010/main">
    <mc:Choice Requires="p14">
      <p:transition spd="slow" p14:dur="2000" advTm="29025"/>
    </mc:Choice>
    <mc:Fallback xmlns="">
      <p:transition spd="slow" advTm="2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name="CauHoi_18_abcc759e-0e7b-4bc2-8bfd-ce0e42f28e5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 LUYỆN TẬP</a:t>
            </a:r>
            <a:endParaRPr lang="vi-VN" sz="3600">
              <a:solidFill>
                <a:srgbClr val="000000"/>
              </a:solidFill>
              <a:latin typeface="Times New Roman"/>
            </a:endParaRPr>
          </a:p>
        </p:txBody>
      </p:sp>
      <p:sp>
        <p:nvSpPr>
          <p:cNvPr id="3" name="TN_18"/>
          <p:cNvSpPr txBox="1"/>
          <p:nvPr/>
        </p:nvSpPr>
        <p:spPr>
          <a:xfrm>
            <a:off x="8940800" y="6457890"/>
            <a:ext cx="203200" cy="400110"/>
          </a:xfrm>
          <a:prstGeom prst="rect">
            <a:avLst/>
          </a:prstGeom>
          <a:noFill/>
        </p:spPr>
        <p:txBody>
          <a:bodyPr vert="horz" rtlCol="0">
            <a:spAutoFit/>
          </a:bodyPr>
          <a:lstStyle/>
          <a:p>
            <a:r>
              <a:rPr lang="vi-VN" sz="400" smtClean="0"/>
              <a:t>TN_18</a:t>
            </a:r>
            <a:endParaRPr lang="vi-VN" sz="400"/>
          </a:p>
        </p:txBody>
      </p:sp>
      <p:sp>
        <p:nvSpPr>
          <p:cNvPr id="4" name="txtNoiDung"/>
          <p:cNvSpPr txBox="1"/>
          <p:nvPr/>
        </p:nvSpPr>
        <p:spPr>
          <a:xfrm>
            <a:off x="762000" y="1103531"/>
            <a:ext cx="7315200" cy="1200329"/>
          </a:xfrm>
          <a:prstGeom prst="rect">
            <a:avLst/>
          </a:prstGeom>
          <a:noFill/>
        </p:spPr>
        <p:txBody>
          <a:bodyPr vert="horz" rtlCol="0">
            <a:spAutoFit/>
          </a:bodyPr>
          <a:lstStyle/>
          <a:p>
            <a:pPr algn="just"/>
            <a:r>
              <a:rPr lang="vi-VN" sz="2400" smtClean="0">
                <a:solidFill>
                  <a:srgbClr val="000000"/>
                </a:solidFill>
                <a:latin typeface="Times New Roman"/>
              </a:rPr>
              <a:t>Khi nào ta nhận biết được ánh sáng ?</a:t>
            </a:r>
          </a:p>
          <a:p>
            <a:pPr algn="just"/>
            <a:r>
              <a:rPr lang="vi-VN" sz="2400" smtClean="0">
                <a:solidFill>
                  <a:srgbClr val="000000"/>
                </a:solidFill>
                <a:latin typeface="Times New Roman"/>
              </a:rPr>
              <a:t> </a:t>
            </a:r>
          </a:p>
          <a:p>
            <a:pPr algn="just"/>
            <a:endParaRPr lang="vi-VN" sz="2400">
              <a:solidFill>
                <a:srgbClr val="000000"/>
              </a:solidFill>
              <a:latin typeface="Times New Roman"/>
            </a:endParaRPr>
          </a:p>
        </p:txBody>
      </p:sp>
      <p:sp>
        <p:nvSpPr>
          <p:cNvPr id="5" name="DA_S1">
            <a:hlinkClick r:id="rId5" action="ppaction://hlinksldjump"/>
          </p:cNvPr>
          <p:cNvSpPr txBox="1"/>
          <p:nvPr/>
        </p:nvSpPr>
        <p:spPr>
          <a:xfrm>
            <a:off x="889000" y="2430860"/>
            <a:ext cx="3657600" cy="461665"/>
          </a:xfrm>
          <a:prstGeom prst="rect">
            <a:avLst/>
          </a:prstGeom>
          <a:noFill/>
        </p:spPr>
        <p:txBody>
          <a:bodyPr vert="horz" rtlCol="0">
            <a:spAutoFit/>
          </a:bodyPr>
          <a:lstStyle/>
          <a:p>
            <a:pPr algn="just"/>
            <a:r>
              <a:rPr lang="vi-VN" sz="2400" smtClean="0">
                <a:solidFill>
                  <a:srgbClr val="000000"/>
                </a:solidFill>
                <a:latin typeface="Times New Roman"/>
              </a:rPr>
              <a:t>A. Khi ta mở mắt.</a:t>
            </a:r>
            <a:endParaRPr lang="vi-VN" sz="2400">
              <a:solidFill>
                <a:srgbClr val="000000"/>
              </a:solidFill>
              <a:latin typeface="Times New Roman"/>
            </a:endParaRPr>
          </a:p>
        </p:txBody>
      </p:sp>
      <p:sp>
        <p:nvSpPr>
          <p:cNvPr id="6" name="DA_S2">
            <a:hlinkClick r:id="rId5" action="ppaction://hlinksldjump"/>
          </p:cNvPr>
          <p:cNvSpPr txBox="1"/>
          <p:nvPr/>
        </p:nvSpPr>
        <p:spPr>
          <a:xfrm>
            <a:off x="889000" y="3019525"/>
            <a:ext cx="3657600" cy="830997"/>
          </a:xfrm>
          <a:prstGeom prst="rect">
            <a:avLst/>
          </a:prstGeom>
          <a:noFill/>
        </p:spPr>
        <p:txBody>
          <a:bodyPr vert="horz" rtlCol="0">
            <a:spAutoFit/>
          </a:bodyPr>
          <a:lstStyle/>
          <a:p>
            <a:pPr algn="just"/>
            <a:r>
              <a:rPr lang="vi-VN" sz="2400" smtClean="0">
                <a:solidFill>
                  <a:srgbClr val="000000"/>
                </a:solidFill>
                <a:latin typeface="Times New Roman"/>
              </a:rPr>
              <a:t>B. Khi có ánh sáng đi ngang qua mắt ta.</a:t>
            </a:r>
            <a:endParaRPr lang="vi-VN" sz="2400">
              <a:solidFill>
                <a:srgbClr val="000000"/>
              </a:solidFill>
              <a:latin typeface="Times New Roman"/>
            </a:endParaRPr>
          </a:p>
        </p:txBody>
      </p:sp>
      <p:sp>
        <p:nvSpPr>
          <p:cNvPr id="7" name="DA_D3">
            <a:hlinkClick r:id="rId6" action="ppaction://hlinksldjump"/>
          </p:cNvPr>
          <p:cNvSpPr txBox="1"/>
          <p:nvPr/>
        </p:nvSpPr>
        <p:spPr>
          <a:xfrm>
            <a:off x="4699000" y="2430860"/>
            <a:ext cx="3657600" cy="830997"/>
          </a:xfrm>
          <a:prstGeom prst="rect">
            <a:avLst/>
          </a:prstGeom>
          <a:noFill/>
        </p:spPr>
        <p:txBody>
          <a:bodyPr vert="horz" rtlCol="0">
            <a:spAutoFit/>
          </a:bodyPr>
          <a:lstStyle/>
          <a:p>
            <a:pPr algn="just"/>
            <a:r>
              <a:rPr lang="vi-VN" sz="2400" smtClean="0">
                <a:solidFill>
                  <a:srgbClr val="000000"/>
                </a:solidFill>
                <a:latin typeface="Times New Roman"/>
              </a:rPr>
              <a:t>C. Khi có ánh sáng lọt vào mắt ta.</a:t>
            </a:r>
            <a:endParaRPr lang="vi-VN" sz="2400">
              <a:solidFill>
                <a:srgbClr val="000000"/>
              </a:solidFill>
              <a:latin typeface="Times New Roman"/>
            </a:endParaRPr>
          </a:p>
        </p:txBody>
      </p:sp>
      <p:sp>
        <p:nvSpPr>
          <p:cNvPr id="8" name="DA_S4">
            <a:hlinkClick r:id="rId5" action="ppaction://hlinksldjump"/>
          </p:cNvPr>
          <p:cNvSpPr txBox="1"/>
          <p:nvPr/>
        </p:nvSpPr>
        <p:spPr>
          <a:xfrm>
            <a:off x="4699000" y="3388857"/>
            <a:ext cx="3657600" cy="830997"/>
          </a:xfrm>
          <a:prstGeom prst="rect">
            <a:avLst/>
          </a:prstGeom>
          <a:noFill/>
        </p:spPr>
        <p:txBody>
          <a:bodyPr vert="horz" rtlCol="0">
            <a:spAutoFit/>
          </a:bodyPr>
          <a:lstStyle/>
          <a:p>
            <a:pPr algn="just"/>
            <a:r>
              <a:rPr lang="vi-VN" sz="2400" smtClean="0">
                <a:solidFill>
                  <a:srgbClr val="000000"/>
                </a:solidFill>
                <a:latin typeface="Times New Roman"/>
              </a:rPr>
              <a:t>D. Khi đặt một nguồn sáng trước mắt.</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793647"/>
      </p:ext>
    </p:extLst>
  </p:cSld>
  <p:clrMapOvr>
    <a:masterClrMapping/>
  </p:clrMapOvr>
  <mc:AlternateContent xmlns:mc="http://schemas.openxmlformats.org/markup-compatibility/2006">
    <mc:Choice xmlns:p14="http://schemas.microsoft.com/office/powerpoint/2010/main" Requires="p14">
      <p:transition spd="slow" p14:dur="2000" advClick="0" advTm="7360"/>
    </mc:Choice>
    <mc:Fallback>
      <p:transition spd="slow" advClick="0" advTm="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name="SubQuiz_R_21_25c25ca7-16a9-4189-ba3d-d0deb97f08ca">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513280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3AA98CE-0563-4513-A6D9-C6E74C305B6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2232" y="5246035"/>
            <a:ext cx="1271768" cy="1695690"/>
          </a:xfrm>
          <a:prstGeom prst="rect">
            <a:avLst/>
          </a:prstGeom>
        </p:spPr>
      </p:pic>
      <p:pic>
        <p:nvPicPr>
          <p:cNvPr id="9" name="Picture 8">
            <a:extLst>
              <a:ext uri="{FF2B5EF4-FFF2-40B4-BE49-F238E27FC236}">
                <a16:creationId xmlns="" xmlns:a16="http://schemas.microsoft.com/office/drawing/2014/main" id="{04DE1555-B0D1-4F12-B3A4-D2ABEFCCA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21855"/>
            <a:ext cx="1289903" cy="1719870"/>
          </a:xfrm>
          <a:prstGeom prst="rect">
            <a:avLst/>
          </a:prstGeom>
        </p:spPr>
      </p:pic>
      <p:sp>
        <p:nvSpPr>
          <p:cNvPr id="10" name="Rectangle: Diagonal Corners Snipped 9">
            <a:extLst>
              <a:ext uri="{FF2B5EF4-FFF2-40B4-BE49-F238E27FC236}">
                <a16:creationId xmlns="" xmlns:a16="http://schemas.microsoft.com/office/drawing/2014/main" id="{6BDC30F3-9355-491D-9BDF-1BE789EB0CFC}"/>
              </a:ext>
            </a:extLst>
          </p:cNvPr>
          <p:cNvSpPr/>
          <p:nvPr/>
        </p:nvSpPr>
        <p:spPr>
          <a:xfrm>
            <a:off x="0" y="474563"/>
            <a:ext cx="4635661" cy="590309"/>
          </a:xfrm>
          <a:prstGeom prst="snip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3C665EA7-F4C2-4D3C-BE04-3C83AA5077B0}"/>
              </a:ext>
            </a:extLst>
          </p:cNvPr>
          <p:cNvSpPr txBox="1"/>
          <p:nvPr/>
        </p:nvSpPr>
        <p:spPr>
          <a:xfrm>
            <a:off x="163489" y="510873"/>
            <a:ext cx="448664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normalizeH="0" baseline="0" noProof="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rPr>
              <a:t>THÍ NGHIỆM VUI: AI NHANH MẮT?</a:t>
            </a:r>
            <a:endParaRPr kumimoji="0" lang="vi-VN" sz="3000" b="1" i="0" u="none" strike="noStrike" kern="1200" normalizeH="0" baseline="0" noProof="0" dirty="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endParaRPr>
          </a:p>
        </p:txBody>
      </p:sp>
      <p:pic>
        <p:nvPicPr>
          <p:cNvPr id="20" name="Picture 19">
            <a:extLst>
              <a:ext uri="{FF2B5EF4-FFF2-40B4-BE49-F238E27FC236}">
                <a16:creationId xmlns="" xmlns:a16="http://schemas.microsoft.com/office/drawing/2014/main" id="{7B936E01-C136-4E54-B495-90D315BF8E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5552" y="1918006"/>
            <a:ext cx="1691640" cy="2255520"/>
          </a:xfrm>
          <a:prstGeom prst="rect">
            <a:avLst/>
          </a:prstGeom>
        </p:spPr>
      </p:pic>
      <p:pic>
        <p:nvPicPr>
          <p:cNvPr id="22" name="Picture 21">
            <a:extLst>
              <a:ext uri="{FF2B5EF4-FFF2-40B4-BE49-F238E27FC236}">
                <a16:creationId xmlns="" xmlns:a16="http://schemas.microsoft.com/office/drawing/2014/main" id="{36FA8225-1080-4CE9-96AC-C4FA10474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6809" y="1918006"/>
            <a:ext cx="1691640" cy="225552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3398565"/>
      </p:ext>
    </p:extLst>
  </p:cSld>
  <p:clrMapOvr>
    <a:masterClrMapping/>
  </p:clrMapOvr>
  <mc:AlternateContent xmlns:mc="http://schemas.openxmlformats.org/markup-compatibility/2006" xmlns:p14="http://schemas.microsoft.com/office/powerpoint/2010/main">
    <mc:Choice Requires="p14">
      <p:transition spd="med" p14:dur="700" advTm="6137">
        <p:fade/>
      </p:transition>
    </mc:Choice>
    <mc:Fallback xmlns="">
      <p:transition spd="med" advTm="6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SubQuiz_W_21_7493b3a5-b352-4e60-b540-0c4a6e42275e">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801436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CauHoi_9_d4351704-c318-42ae-bae2-5aadaeb5e5d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 Luyện tập</a:t>
            </a:r>
            <a:endParaRPr lang="vi-VN" sz="3600">
              <a:solidFill>
                <a:srgbClr val="000000"/>
              </a:solidFill>
              <a:latin typeface="Times New Roman"/>
            </a:endParaRPr>
          </a:p>
        </p:txBody>
      </p:sp>
      <p:sp>
        <p:nvSpPr>
          <p:cNvPr id="3" name="TN_9"/>
          <p:cNvSpPr txBox="1"/>
          <p:nvPr/>
        </p:nvSpPr>
        <p:spPr>
          <a:xfrm>
            <a:off x="9042400" y="6519446"/>
            <a:ext cx="101600" cy="338554"/>
          </a:xfrm>
          <a:prstGeom prst="rect">
            <a:avLst/>
          </a:prstGeom>
          <a:noFill/>
        </p:spPr>
        <p:txBody>
          <a:bodyPr vert="horz" rtlCol="0">
            <a:spAutoFit/>
          </a:bodyPr>
          <a:lstStyle/>
          <a:p>
            <a:r>
              <a:rPr lang="vi-VN" sz="400" smtClean="0"/>
              <a:t>TN_9</a:t>
            </a:r>
            <a:endParaRPr lang="vi-VN" sz="400"/>
          </a:p>
        </p:txBody>
      </p:sp>
      <p:sp>
        <p:nvSpPr>
          <p:cNvPr id="4" name="txtNoiDung"/>
          <p:cNvSpPr txBox="1"/>
          <p:nvPr/>
        </p:nvSpPr>
        <p:spPr>
          <a:xfrm>
            <a:off x="762000" y="1103531"/>
            <a:ext cx="7315200" cy="830997"/>
          </a:xfrm>
          <a:prstGeom prst="rect">
            <a:avLst/>
          </a:prstGeom>
          <a:noFill/>
        </p:spPr>
        <p:txBody>
          <a:bodyPr vert="horz" rtlCol="0">
            <a:spAutoFit/>
          </a:bodyPr>
          <a:lstStyle/>
          <a:p>
            <a:pPr algn="just"/>
            <a:r>
              <a:rPr lang="vi-VN" sz="2400" smtClean="0">
                <a:solidFill>
                  <a:srgbClr val="000000"/>
                </a:solidFill>
                <a:latin typeface="Times New Roman"/>
              </a:rPr>
              <a:t>Vì sao ta nhìn thấy một vật?</a:t>
            </a:r>
          </a:p>
          <a:p>
            <a:pPr algn="just"/>
            <a:r>
              <a:rPr lang="vi-VN" sz="2400" smtClean="0">
                <a:solidFill>
                  <a:srgbClr val="000000"/>
                </a:solidFill>
                <a:latin typeface="Times New Roman"/>
              </a:rPr>
              <a:t>    </a:t>
            </a:r>
            <a:endParaRPr lang="vi-VN" sz="2400">
              <a:solidFill>
                <a:srgbClr val="000000"/>
              </a:solidFill>
              <a:latin typeface="Times New Roman"/>
            </a:endParaRPr>
          </a:p>
        </p:txBody>
      </p:sp>
      <p:sp>
        <p:nvSpPr>
          <p:cNvPr id="5" name="DA_S1">
            <a:hlinkClick r:id="rId3" action="ppaction://hlinksldjump"/>
          </p:cNvPr>
          <p:cNvSpPr txBox="1"/>
          <p:nvPr/>
        </p:nvSpPr>
        <p:spPr>
          <a:xfrm>
            <a:off x="889000" y="2061528"/>
            <a:ext cx="3657600" cy="830997"/>
          </a:xfrm>
          <a:prstGeom prst="rect">
            <a:avLst/>
          </a:prstGeom>
          <a:noFill/>
        </p:spPr>
        <p:txBody>
          <a:bodyPr vert="horz" rtlCol="0">
            <a:spAutoFit/>
          </a:bodyPr>
          <a:lstStyle/>
          <a:p>
            <a:pPr algn="just"/>
            <a:r>
              <a:rPr lang="vi-VN" sz="2400" smtClean="0">
                <a:solidFill>
                  <a:srgbClr val="000000"/>
                </a:solidFill>
                <a:latin typeface="Times New Roman"/>
              </a:rPr>
              <a:t>A. Vì ta mở mắt hướng về phía vật.</a:t>
            </a:r>
            <a:endParaRPr lang="vi-VN" sz="2400">
              <a:solidFill>
                <a:srgbClr val="000000"/>
              </a:solidFill>
              <a:latin typeface="Times New Roman"/>
            </a:endParaRPr>
          </a:p>
        </p:txBody>
      </p:sp>
      <p:sp>
        <p:nvSpPr>
          <p:cNvPr id="6" name="DA_S2">
            <a:hlinkClick r:id="rId3" action="ppaction://hlinksldjump"/>
          </p:cNvPr>
          <p:cNvSpPr txBox="1"/>
          <p:nvPr/>
        </p:nvSpPr>
        <p:spPr>
          <a:xfrm>
            <a:off x="889000" y="3019525"/>
            <a:ext cx="3657600" cy="830997"/>
          </a:xfrm>
          <a:prstGeom prst="rect">
            <a:avLst/>
          </a:prstGeom>
          <a:noFill/>
        </p:spPr>
        <p:txBody>
          <a:bodyPr vert="horz" rtlCol="0">
            <a:spAutoFit/>
          </a:bodyPr>
          <a:lstStyle/>
          <a:p>
            <a:pPr algn="just"/>
            <a:r>
              <a:rPr lang="vi-VN" sz="2400" smtClean="0">
                <a:solidFill>
                  <a:srgbClr val="000000"/>
                </a:solidFill>
                <a:latin typeface="Times New Roman"/>
              </a:rPr>
              <a:t>B. Vì mắt ta phát ra các tia sáng chiếu lên vật.</a:t>
            </a:r>
            <a:endParaRPr lang="vi-VN" sz="2400">
              <a:solidFill>
                <a:srgbClr val="000000"/>
              </a:solidFill>
              <a:latin typeface="Times New Roman"/>
            </a:endParaRPr>
          </a:p>
        </p:txBody>
      </p:sp>
      <p:sp>
        <p:nvSpPr>
          <p:cNvPr id="7" name="DA_D3">
            <a:hlinkClick r:id="rId4" action="ppaction://hlinksldjump"/>
          </p:cNvPr>
          <p:cNvSpPr txBox="1"/>
          <p:nvPr/>
        </p:nvSpPr>
        <p:spPr>
          <a:xfrm>
            <a:off x="4699000" y="2061528"/>
            <a:ext cx="3657600" cy="830997"/>
          </a:xfrm>
          <a:prstGeom prst="rect">
            <a:avLst/>
          </a:prstGeom>
          <a:noFill/>
        </p:spPr>
        <p:txBody>
          <a:bodyPr vert="horz" rtlCol="0">
            <a:spAutoFit/>
          </a:bodyPr>
          <a:lstStyle/>
          <a:p>
            <a:pPr algn="just"/>
            <a:r>
              <a:rPr lang="vi-VN" sz="2400" smtClean="0">
                <a:solidFill>
                  <a:srgbClr val="000000"/>
                </a:solidFill>
                <a:latin typeface="Times New Roman"/>
              </a:rPr>
              <a:t>C. Vì có ánh sáng từ vật truyền vào mắt ta.</a:t>
            </a:r>
            <a:endParaRPr lang="vi-VN" sz="2400">
              <a:solidFill>
                <a:srgbClr val="000000"/>
              </a:solidFill>
              <a:latin typeface="Times New Roman"/>
            </a:endParaRPr>
          </a:p>
        </p:txBody>
      </p:sp>
      <p:sp>
        <p:nvSpPr>
          <p:cNvPr id="8" name="DA_S4">
            <a:hlinkClick r:id="rId3" action="ppaction://hlinksldjump"/>
          </p:cNvPr>
          <p:cNvSpPr txBox="1"/>
          <p:nvPr/>
        </p:nvSpPr>
        <p:spPr>
          <a:xfrm>
            <a:off x="4699000" y="3019525"/>
            <a:ext cx="3657600" cy="461665"/>
          </a:xfrm>
          <a:prstGeom prst="rect">
            <a:avLst/>
          </a:prstGeom>
          <a:noFill/>
        </p:spPr>
        <p:txBody>
          <a:bodyPr vert="horz" rtlCol="0">
            <a:spAutoFit/>
          </a:bodyPr>
          <a:lstStyle/>
          <a:p>
            <a:pPr algn="just"/>
            <a:r>
              <a:rPr lang="vi-VN" sz="2400" smtClean="0">
                <a:solidFill>
                  <a:srgbClr val="000000"/>
                </a:solidFill>
                <a:latin typeface="Times New Roman"/>
              </a:rPr>
              <a:t>D. Vì vật được chiếu sáng.</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1148854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1378552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2"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143256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CauHoi_10_d05cc9b9-8f2f-41f1-9667-fb55f8ec6471">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III.Luyện tập</a:t>
            </a:r>
            <a:endParaRPr lang="vi-VN" sz="3600">
              <a:solidFill>
                <a:srgbClr val="000000"/>
              </a:solidFill>
              <a:latin typeface="Times New Roman"/>
            </a:endParaRPr>
          </a:p>
        </p:txBody>
      </p:sp>
      <p:sp>
        <p:nvSpPr>
          <p:cNvPr id="3" name="TN_10"/>
          <p:cNvSpPr txBox="1"/>
          <p:nvPr/>
        </p:nvSpPr>
        <p:spPr>
          <a:xfrm>
            <a:off x="8940800" y="6457890"/>
            <a:ext cx="203200" cy="400110"/>
          </a:xfrm>
          <a:prstGeom prst="rect">
            <a:avLst/>
          </a:prstGeom>
          <a:noFill/>
        </p:spPr>
        <p:txBody>
          <a:bodyPr vert="horz" rtlCol="0">
            <a:spAutoFit/>
          </a:bodyPr>
          <a:lstStyle/>
          <a:p>
            <a:r>
              <a:rPr lang="vi-VN" sz="400" smtClean="0"/>
              <a:t>TN_10</a:t>
            </a:r>
            <a:endParaRPr lang="vi-VN" sz="400"/>
          </a:p>
        </p:txBody>
      </p:sp>
      <p:sp>
        <p:nvSpPr>
          <p:cNvPr id="4" name="txtNoiDung"/>
          <p:cNvSpPr txBox="1"/>
          <p:nvPr/>
        </p:nvSpPr>
        <p:spPr>
          <a:xfrm>
            <a:off x="762000" y="1103531"/>
            <a:ext cx="7315200" cy="1200329"/>
          </a:xfrm>
          <a:prstGeom prst="rect">
            <a:avLst/>
          </a:prstGeom>
          <a:noFill/>
        </p:spPr>
        <p:txBody>
          <a:bodyPr vert="horz" rtlCol="0">
            <a:spAutoFit/>
          </a:bodyPr>
          <a:lstStyle/>
          <a:p>
            <a:pPr algn="just"/>
            <a:r>
              <a:rPr lang="vi-VN" sz="2400" smtClean="0">
                <a:solidFill>
                  <a:srgbClr val="000000"/>
                </a:solidFill>
                <a:latin typeface="Times New Roman"/>
              </a:rPr>
              <a:t>2.Vật nào sau đây không phải là nguồn sáng?</a:t>
            </a:r>
          </a:p>
          <a:p>
            <a:pPr algn="just"/>
            <a:r>
              <a:rPr lang="vi-VN" sz="2400" smtClean="0">
                <a:solidFill>
                  <a:srgbClr val="000000"/>
                </a:solidFill>
                <a:latin typeface="Times New Roman"/>
              </a:rPr>
              <a:t>    </a:t>
            </a:r>
          </a:p>
          <a:p>
            <a:pPr algn="just"/>
            <a:endParaRPr lang="vi-VN" sz="2400">
              <a:solidFill>
                <a:srgbClr val="000000"/>
              </a:solidFill>
              <a:latin typeface="Times New Roman"/>
            </a:endParaRPr>
          </a:p>
        </p:txBody>
      </p:sp>
      <p:sp>
        <p:nvSpPr>
          <p:cNvPr id="5" name="DA_S1">
            <a:hlinkClick r:id="rId5" action="ppaction://hlinksldjump"/>
          </p:cNvPr>
          <p:cNvSpPr txBox="1"/>
          <p:nvPr/>
        </p:nvSpPr>
        <p:spPr>
          <a:xfrm>
            <a:off x="889000" y="2430860"/>
            <a:ext cx="3657600" cy="461665"/>
          </a:xfrm>
          <a:prstGeom prst="rect">
            <a:avLst/>
          </a:prstGeom>
          <a:noFill/>
        </p:spPr>
        <p:txBody>
          <a:bodyPr vert="horz" rtlCol="0">
            <a:spAutoFit/>
          </a:bodyPr>
          <a:lstStyle/>
          <a:p>
            <a:pPr algn="just"/>
            <a:r>
              <a:rPr lang="vi-VN" sz="2400" smtClean="0">
                <a:solidFill>
                  <a:srgbClr val="000000"/>
                </a:solidFill>
                <a:latin typeface="Times New Roman"/>
              </a:rPr>
              <a:t>A. Mặt Trời.</a:t>
            </a:r>
            <a:endParaRPr lang="vi-VN" sz="2400">
              <a:solidFill>
                <a:srgbClr val="000000"/>
              </a:solidFill>
              <a:latin typeface="Times New Roman"/>
            </a:endParaRPr>
          </a:p>
        </p:txBody>
      </p:sp>
      <p:sp>
        <p:nvSpPr>
          <p:cNvPr id="6" name="DA_S2">
            <a:hlinkClick r:id="rId5" action="ppaction://hlinksldjump"/>
          </p:cNvPr>
          <p:cNvSpPr txBox="1"/>
          <p:nvPr/>
        </p:nvSpPr>
        <p:spPr>
          <a:xfrm>
            <a:off x="889000" y="3019525"/>
            <a:ext cx="3657600" cy="461665"/>
          </a:xfrm>
          <a:prstGeom prst="rect">
            <a:avLst/>
          </a:prstGeom>
          <a:noFill/>
        </p:spPr>
        <p:txBody>
          <a:bodyPr vert="horz" rtlCol="0">
            <a:spAutoFit/>
          </a:bodyPr>
          <a:lstStyle/>
          <a:p>
            <a:pPr algn="just"/>
            <a:r>
              <a:rPr lang="vi-VN" sz="2400" smtClean="0">
                <a:solidFill>
                  <a:srgbClr val="000000"/>
                </a:solidFill>
                <a:latin typeface="Times New Roman"/>
              </a:rPr>
              <a:t>B. Núi lửa đang cháy.</a:t>
            </a:r>
            <a:endParaRPr lang="vi-VN" sz="2400">
              <a:solidFill>
                <a:srgbClr val="000000"/>
              </a:solidFill>
              <a:latin typeface="Times New Roman"/>
            </a:endParaRPr>
          </a:p>
        </p:txBody>
      </p:sp>
      <p:sp>
        <p:nvSpPr>
          <p:cNvPr id="7" name="DA_S3">
            <a:hlinkClick r:id="rId5" action="ppaction://hlinksldjump"/>
          </p:cNvPr>
          <p:cNvSpPr txBox="1"/>
          <p:nvPr/>
        </p:nvSpPr>
        <p:spPr>
          <a:xfrm>
            <a:off x="4699000" y="2430860"/>
            <a:ext cx="3657600" cy="461665"/>
          </a:xfrm>
          <a:prstGeom prst="rect">
            <a:avLst/>
          </a:prstGeom>
          <a:noFill/>
        </p:spPr>
        <p:txBody>
          <a:bodyPr vert="horz" rtlCol="0">
            <a:spAutoFit/>
          </a:bodyPr>
          <a:lstStyle/>
          <a:p>
            <a:pPr algn="just"/>
            <a:r>
              <a:rPr lang="vi-VN" sz="2400" smtClean="0">
                <a:solidFill>
                  <a:srgbClr val="000000"/>
                </a:solidFill>
                <a:latin typeface="Times New Roman"/>
              </a:rPr>
              <a:t>C. Bóng đèn đang sáng.</a:t>
            </a:r>
            <a:endParaRPr lang="vi-VN" sz="2400">
              <a:solidFill>
                <a:srgbClr val="000000"/>
              </a:solidFill>
              <a:latin typeface="Times New Roman"/>
            </a:endParaRPr>
          </a:p>
        </p:txBody>
      </p:sp>
      <p:sp>
        <p:nvSpPr>
          <p:cNvPr id="8" name="DA_D4">
            <a:hlinkClick r:id="rId6" action="ppaction://hlinksldjump"/>
          </p:cNvPr>
          <p:cNvSpPr txBox="1"/>
          <p:nvPr/>
        </p:nvSpPr>
        <p:spPr>
          <a:xfrm>
            <a:off x="4699000" y="3019525"/>
            <a:ext cx="3657600" cy="461665"/>
          </a:xfrm>
          <a:prstGeom prst="rect">
            <a:avLst/>
          </a:prstGeom>
          <a:noFill/>
        </p:spPr>
        <p:txBody>
          <a:bodyPr vert="horz" rtlCol="0">
            <a:spAutoFit/>
          </a:bodyPr>
          <a:lstStyle/>
          <a:p>
            <a:pPr algn="just"/>
            <a:r>
              <a:rPr lang="vi-VN" sz="2400" smtClean="0">
                <a:solidFill>
                  <a:srgbClr val="000000"/>
                </a:solidFill>
                <a:latin typeface="Times New Roman"/>
              </a:rPr>
              <a:t>D. Mặt Trăng.</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9124025"/>
      </p:ext>
    </p:extLst>
  </p:cSld>
  <p:clrMapOvr>
    <a:masterClrMapping/>
  </p:clrMapOvr>
  <mc:AlternateContent xmlns:mc="http://schemas.openxmlformats.org/markup-compatibility/2006" xmlns:p14="http://schemas.microsoft.com/office/powerpoint/2010/main">
    <mc:Choice Requires="p14">
      <p:transition spd="slow" p14:dur="2000" advClick="0" advTm="2012"/>
    </mc:Choice>
    <mc:Fallback xmlns="">
      <p:transition spd="slow" advClick="0" advTm="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name="SubQuiz_R_13_c8a04722-83e7-4e95-a389-c27b41375faf">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87094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SubQuiz_W_13_47032d3b-1885-4400-aaad-05e8691d96e8">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2872061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CauHoi_11_21cfb18a-5b4b-4c4d-8392-7f97e80fbe63">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III.Luyện tập</a:t>
            </a:r>
            <a:endParaRPr lang="vi-VN" sz="3600">
              <a:solidFill>
                <a:srgbClr val="000000"/>
              </a:solidFill>
              <a:latin typeface="Times New Roman"/>
            </a:endParaRPr>
          </a:p>
        </p:txBody>
      </p:sp>
      <p:sp>
        <p:nvSpPr>
          <p:cNvPr id="3" name="TN_11"/>
          <p:cNvSpPr txBox="1"/>
          <p:nvPr/>
        </p:nvSpPr>
        <p:spPr>
          <a:xfrm>
            <a:off x="8940800" y="6457890"/>
            <a:ext cx="203200" cy="400110"/>
          </a:xfrm>
          <a:prstGeom prst="rect">
            <a:avLst/>
          </a:prstGeom>
          <a:noFill/>
        </p:spPr>
        <p:txBody>
          <a:bodyPr vert="horz" rtlCol="0">
            <a:spAutoFit/>
          </a:bodyPr>
          <a:lstStyle/>
          <a:p>
            <a:r>
              <a:rPr lang="vi-VN" sz="400" smtClean="0"/>
              <a:t>TN_11</a:t>
            </a:r>
            <a:endParaRPr lang="vi-VN" sz="400"/>
          </a:p>
        </p:txBody>
      </p:sp>
      <p:sp>
        <p:nvSpPr>
          <p:cNvPr id="4" name="txtNoiDung"/>
          <p:cNvSpPr txBox="1"/>
          <p:nvPr/>
        </p:nvSpPr>
        <p:spPr>
          <a:xfrm>
            <a:off x="762000" y="1103531"/>
            <a:ext cx="7315200" cy="830997"/>
          </a:xfrm>
          <a:prstGeom prst="rect">
            <a:avLst/>
          </a:prstGeom>
          <a:noFill/>
        </p:spPr>
        <p:txBody>
          <a:bodyPr vert="horz" rtlCol="0">
            <a:spAutoFit/>
          </a:bodyPr>
          <a:lstStyle/>
          <a:p>
            <a:pPr algn="just"/>
            <a:r>
              <a:rPr lang="vi-VN" sz="2400" smtClean="0">
                <a:solidFill>
                  <a:srgbClr val="000000"/>
                </a:solidFill>
                <a:latin typeface="Times New Roman"/>
              </a:rPr>
              <a:t>3.Vật nào dưới đây không phải là vật sáng ?</a:t>
            </a:r>
          </a:p>
          <a:p>
            <a:pPr algn="just"/>
            <a:r>
              <a:rPr lang="vi-VN" sz="2400" smtClean="0">
                <a:solidFill>
                  <a:srgbClr val="000000"/>
                </a:solidFill>
                <a:latin typeface="Times New Roman"/>
              </a:rPr>
              <a:t>   </a:t>
            </a:r>
            <a:endParaRPr lang="vi-VN" sz="2400">
              <a:solidFill>
                <a:srgbClr val="000000"/>
              </a:solidFill>
              <a:latin typeface="Times New Roman"/>
            </a:endParaRPr>
          </a:p>
        </p:txBody>
      </p:sp>
      <p:sp>
        <p:nvSpPr>
          <p:cNvPr id="5" name="DA_S1">
            <a:hlinkClick r:id="rId3" action="ppaction://hlinksldjump"/>
          </p:cNvPr>
          <p:cNvSpPr txBox="1"/>
          <p:nvPr/>
        </p:nvSpPr>
        <p:spPr>
          <a:xfrm>
            <a:off x="889000" y="2061528"/>
            <a:ext cx="3657600" cy="461665"/>
          </a:xfrm>
          <a:prstGeom prst="rect">
            <a:avLst/>
          </a:prstGeom>
          <a:noFill/>
        </p:spPr>
        <p:txBody>
          <a:bodyPr vert="horz" rtlCol="0">
            <a:spAutoFit/>
          </a:bodyPr>
          <a:lstStyle/>
          <a:p>
            <a:pPr algn="just"/>
            <a:r>
              <a:rPr lang="vi-VN" sz="2400" smtClean="0">
                <a:solidFill>
                  <a:srgbClr val="000000"/>
                </a:solidFill>
                <a:latin typeface="Times New Roman"/>
              </a:rPr>
              <a:t>A. Ngọn nến đang cháy.</a:t>
            </a:r>
            <a:endParaRPr lang="vi-VN" sz="2400">
              <a:solidFill>
                <a:srgbClr val="000000"/>
              </a:solidFill>
              <a:latin typeface="Times New Roman"/>
            </a:endParaRPr>
          </a:p>
        </p:txBody>
      </p:sp>
      <p:sp>
        <p:nvSpPr>
          <p:cNvPr id="6" name="DA_S2">
            <a:hlinkClick r:id="rId3" action="ppaction://hlinksldjump"/>
          </p:cNvPr>
          <p:cNvSpPr txBox="1"/>
          <p:nvPr/>
        </p:nvSpPr>
        <p:spPr>
          <a:xfrm>
            <a:off x="889000" y="2650193"/>
            <a:ext cx="3657600" cy="830997"/>
          </a:xfrm>
          <a:prstGeom prst="rect">
            <a:avLst/>
          </a:prstGeom>
          <a:noFill/>
        </p:spPr>
        <p:txBody>
          <a:bodyPr vert="horz" rtlCol="0">
            <a:spAutoFit/>
          </a:bodyPr>
          <a:lstStyle/>
          <a:p>
            <a:pPr algn="just"/>
            <a:r>
              <a:rPr lang="vi-VN" sz="2400" smtClean="0">
                <a:solidFill>
                  <a:srgbClr val="000000"/>
                </a:solidFill>
                <a:latin typeface="Times New Roman"/>
              </a:rPr>
              <a:t>B. Mảnh giấy trắng đặt dưới ánh nắng Mặt Trời.</a:t>
            </a:r>
            <a:endParaRPr lang="vi-VN" sz="2400">
              <a:solidFill>
                <a:srgbClr val="000000"/>
              </a:solidFill>
              <a:latin typeface="Times New Roman"/>
            </a:endParaRPr>
          </a:p>
        </p:txBody>
      </p:sp>
      <p:sp>
        <p:nvSpPr>
          <p:cNvPr id="7" name="DA_D3">
            <a:hlinkClick r:id="rId4" action="ppaction://hlinksldjump"/>
          </p:cNvPr>
          <p:cNvSpPr txBox="1"/>
          <p:nvPr/>
        </p:nvSpPr>
        <p:spPr>
          <a:xfrm>
            <a:off x="4699000" y="2061528"/>
            <a:ext cx="3657600" cy="830997"/>
          </a:xfrm>
          <a:prstGeom prst="rect">
            <a:avLst/>
          </a:prstGeom>
          <a:noFill/>
        </p:spPr>
        <p:txBody>
          <a:bodyPr vert="horz" rtlCol="0">
            <a:spAutoFit/>
          </a:bodyPr>
          <a:lstStyle/>
          <a:p>
            <a:pPr algn="just"/>
            <a:r>
              <a:rPr lang="vi-VN" sz="2400" smtClean="0">
                <a:solidFill>
                  <a:srgbClr val="000000"/>
                </a:solidFill>
                <a:latin typeface="Times New Roman"/>
              </a:rPr>
              <a:t>C. Mảnh giấy đen đặt dưới ánh nắng Mặt Trời.</a:t>
            </a:r>
            <a:endParaRPr lang="vi-VN" sz="2400">
              <a:solidFill>
                <a:srgbClr val="000000"/>
              </a:solidFill>
              <a:latin typeface="Times New Roman"/>
            </a:endParaRPr>
          </a:p>
        </p:txBody>
      </p:sp>
      <p:sp>
        <p:nvSpPr>
          <p:cNvPr id="8" name="DA_S4">
            <a:hlinkClick r:id="rId3" action="ppaction://hlinksldjump"/>
          </p:cNvPr>
          <p:cNvSpPr txBox="1"/>
          <p:nvPr/>
        </p:nvSpPr>
        <p:spPr>
          <a:xfrm>
            <a:off x="4699000" y="3019525"/>
            <a:ext cx="3657600" cy="461665"/>
          </a:xfrm>
          <a:prstGeom prst="rect">
            <a:avLst/>
          </a:prstGeom>
          <a:noFill/>
        </p:spPr>
        <p:txBody>
          <a:bodyPr vert="horz" rtlCol="0">
            <a:spAutoFit/>
          </a:bodyPr>
          <a:lstStyle/>
          <a:p>
            <a:pPr algn="just"/>
            <a:r>
              <a:rPr lang="vi-VN" sz="2400" smtClean="0">
                <a:solidFill>
                  <a:srgbClr val="000000"/>
                </a:solidFill>
                <a:latin typeface="Times New Roman"/>
              </a:rPr>
              <a:t>D. Mặt Trời.</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386051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name="SubQuiz_R_12_9272f20a-e0f2-43d6-a141-d1c76bf51c9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55362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SubQuiz_W_12_34ca837d-3d3e-49cb-aa39-3f9571f00ffc">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4088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3AA98CE-0563-4513-A6D9-C6E74C305B6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2232" y="5246035"/>
            <a:ext cx="1271768" cy="1695690"/>
          </a:xfrm>
          <a:prstGeom prst="rect">
            <a:avLst/>
          </a:prstGeom>
        </p:spPr>
      </p:pic>
      <p:pic>
        <p:nvPicPr>
          <p:cNvPr id="9" name="Picture 8">
            <a:extLst>
              <a:ext uri="{FF2B5EF4-FFF2-40B4-BE49-F238E27FC236}">
                <a16:creationId xmlns="" xmlns:a16="http://schemas.microsoft.com/office/drawing/2014/main" id="{04DE1555-B0D1-4F12-B3A4-D2ABEFCCA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21855"/>
            <a:ext cx="1289903" cy="1719870"/>
          </a:xfrm>
          <a:prstGeom prst="rect">
            <a:avLst/>
          </a:prstGeom>
        </p:spPr>
      </p:pic>
      <p:sp>
        <p:nvSpPr>
          <p:cNvPr id="10" name="Rectangle: Diagonal Corners Snipped 9">
            <a:extLst>
              <a:ext uri="{FF2B5EF4-FFF2-40B4-BE49-F238E27FC236}">
                <a16:creationId xmlns="" xmlns:a16="http://schemas.microsoft.com/office/drawing/2014/main" id="{6BDC30F3-9355-491D-9BDF-1BE789EB0CFC}"/>
              </a:ext>
            </a:extLst>
          </p:cNvPr>
          <p:cNvSpPr/>
          <p:nvPr/>
        </p:nvSpPr>
        <p:spPr>
          <a:xfrm>
            <a:off x="0" y="474563"/>
            <a:ext cx="4635661" cy="590309"/>
          </a:xfrm>
          <a:prstGeom prst="snip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3C665EA7-F4C2-4D3C-BE04-3C83AA5077B0}"/>
              </a:ext>
            </a:extLst>
          </p:cNvPr>
          <p:cNvSpPr txBox="1"/>
          <p:nvPr/>
        </p:nvSpPr>
        <p:spPr>
          <a:xfrm>
            <a:off x="163489" y="510873"/>
            <a:ext cx="448664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normalizeH="0" baseline="0" noProof="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rPr>
              <a:t>THÍ NGHIỆM VUI: AI NHANH MẮT?</a:t>
            </a:r>
            <a:endParaRPr kumimoji="0" lang="vi-VN" sz="3000" b="1" i="0" u="none" strike="noStrike" kern="1200" normalizeH="0" baseline="0" noProof="0" dirty="0">
              <a:ln w="0">
                <a:noFill/>
              </a:ln>
              <a:solidFill>
                <a:schemeClr val="accent1">
                  <a:lumMod val="75000"/>
                </a:schemeClr>
              </a:solidFill>
              <a:effectLst>
                <a:outerShdw blurRad="38100" dist="25400" dir="5400000" algn="ctr" rotWithShape="0">
                  <a:srgbClr val="6E747A">
                    <a:alpha val="43000"/>
                  </a:srgbClr>
                </a:outerShdw>
              </a:effectLst>
              <a:uLnTx/>
              <a:uFillTx/>
              <a:ea typeface="+mn-ea"/>
              <a:cs typeface="+mn-cs"/>
            </a:endParaRPr>
          </a:p>
        </p:txBody>
      </p:sp>
      <p:sp>
        <p:nvSpPr>
          <p:cNvPr id="8" name="TextBox 7">
            <a:extLst>
              <a:ext uri="{FF2B5EF4-FFF2-40B4-BE49-F238E27FC236}">
                <a16:creationId xmlns="" xmlns:a16="http://schemas.microsoft.com/office/drawing/2014/main" id="{90C95CF5-1CDC-47F0-A5C1-9CC26866DC59}"/>
              </a:ext>
            </a:extLst>
          </p:cNvPr>
          <p:cNvSpPr txBox="1"/>
          <p:nvPr/>
        </p:nvSpPr>
        <p:spPr>
          <a:xfrm>
            <a:off x="4124925" y="2620143"/>
            <a:ext cx="5019075"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0">
                  <a:noFill/>
                </a:ln>
                <a:solidFill>
                  <a:schemeClr val="bg1"/>
                </a:solidFill>
              </a:rPr>
              <a:t>Giải thích tại sao em nhìn thấy ánh sáng phát ra từ đèn pin?</a:t>
            </a:r>
            <a:endParaRPr kumimoji="0" lang="vi-VN" sz="2800" b="1" i="0" u="none" strike="noStrike" kern="1200" normalizeH="0" baseline="0" noProof="0" dirty="0">
              <a:ln w="0">
                <a:noFill/>
              </a:ln>
              <a:solidFill>
                <a:schemeClr val="bg1"/>
              </a:solidFill>
              <a:uLnTx/>
              <a:uFillTx/>
            </a:endParaRPr>
          </a:p>
        </p:txBody>
      </p:sp>
      <p:pic>
        <p:nvPicPr>
          <p:cNvPr id="5" name="Picture 4">
            <a:extLst>
              <a:ext uri="{FF2B5EF4-FFF2-40B4-BE49-F238E27FC236}">
                <a16:creationId xmlns="" xmlns:a16="http://schemas.microsoft.com/office/drawing/2014/main" id="{52A1E373-9824-4A4D-8853-9CF6C9B52B9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777" y="1435963"/>
            <a:ext cx="3426107" cy="3322466"/>
          </a:xfrm>
          <a:prstGeom prst="rect">
            <a:avLst/>
          </a:prstGeom>
        </p:spPr>
      </p:pic>
      <p:sp>
        <p:nvSpPr>
          <p:cNvPr id="11" name="TextBox 10">
            <a:extLst>
              <a:ext uri="{FF2B5EF4-FFF2-40B4-BE49-F238E27FC236}">
                <a16:creationId xmlns="" xmlns:a16="http://schemas.microsoft.com/office/drawing/2014/main" id="{90C95CF5-1CDC-47F0-A5C1-9CC26866DC59}"/>
              </a:ext>
            </a:extLst>
          </p:cNvPr>
          <p:cNvSpPr txBox="1"/>
          <p:nvPr/>
        </p:nvSpPr>
        <p:spPr>
          <a:xfrm>
            <a:off x="4553267" y="2620141"/>
            <a:ext cx="4084418"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0">
                  <a:noFill/>
                </a:ln>
                <a:solidFill>
                  <a:schemeClr val="tx2">
                    <a:lumMod val="50000"/>
                  </a:schemeClr>
                </a:solidFill>
              </a:rPr>
              <a:t>Giải thích tại sao em nhìn thấy ánh sáng phát ra từ đèn pin?</a:t>
            </a:r>
            <a:endParaRPr kumimoji="0" lang="vi-VN" sz="2800" b="1" i="0" u="none" strike="noStrike" kern="1200" normalizeH="0" baseline="0" noProof="0" dirty="0">
              <a:ln w="0">
                <a:noFill/>
              </a:ln>
              <a:solidFill>
                <a:schemeClr val="tx2">
                  <a:lumMod val="50000"/>
                </a:schemeClr>
              </a:solidFill>
              <a:uLnTx/>
              <a:uFillTx/>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9034371"/>
      </p:ext>
    </p:extLst>
  </p:cSld>
  <p:clrMapOvr>
    <a:masterClrMapping/>
  </p:clrMapOvr>
  <p:transition spd="slow" advTm="50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name="CauHoi_12_76143db1-5ed6-428d-aecf-cbffcce5072f">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Luyện tập</a:t>
            </a:r>
            <a:endParaRPr lang="vi-VN" sz="3600">
              <a:solidFill>
                <a:srgbClr val="000000"/>
              </a:solidFill>
              <a:latin typeface="Times New Roman"/>
            </a:endParaRPr>
          </a:p>
        </p:txBody>
      </p:sp>
      <p:sp>
        <p:nvSpPr>
          <p:cNvPr id="3" name="TN_12"/>
          <p:cNvSpPr txBox="1"/>
          <p:nvPr/>
        </p:nvSpPr>
        <p:spPr>
          <a:xfrm>
            <a:off x="8940800" y="6457890"/>
            <a:ext cx="203200" cy="400110"/>
          </a:xfrm>
          <a:prstGeom prst="rect">
            <a:avLst/>
          </a:prstGeom>
          <a:noFill/>
        </p:spPr>
        <p:txBody>
          <a:bodyPr vert="horz" rtlCol="0">
            <a:spAutoFit/>
          </a:bodyPr>
          <a:lstStyle/>
          <a:p>
            <a:r>
              <a:rPr lang="vi-VN" sz="400" smtClean="0"/>
              <a:t>TN_12</a:t>
            </a:r>
            <a:endParaRPr lang="vi-VN" sz="400"/>
          </a:p>
        </p:txBody>
      </p:sp>
      <p:sp>
        <p:nvSpPr>
          <p:cNvPr id="4" name="txtNoiDung"/>
          <p:cNvSpPr txBox="1"/>
          <p:nvPr/>
        </p:nvSpPr>
        <p:spPr>
          <a:xfrm>
            <a:off x="762000" y="1103531"/>
            <a:ext cx="7315200" cy="830997"/>
          </a:xfrm>
          <a:prstGeom prst="rect">
            <a:avLst/>
          </a:prstGeom>
          <a:noFill/>
        </p:spPr>
        <p:txBody>
          <a:bodyPr vert="horz" rtlCol="0">
            <a:spAutoFit/>
          </a:bodyPr>
          <a:lstStyle/>
          <a:p>
            <a:pPr algn="just"/>
            <a:r>
              <a:rPr lang="vi-VN" sz="2400" smtClean="0">
                <a:solidFill>
                  <a:srgbClr val="000000"/>
                </a:solidFill>
                <a:latin typeface="Times New Roman"/>
              </a:rPr>
              <a:t>4. Ta nhìn thấy quyển sách màu đỏ vì</a:t>
            </a:r>
          </a:p>
          <a:p>
            <a:pPr algn="just"/>
            <a:r>
              <a:rPr lang="vi-VN" sz="2400" smtClean="0">
                <a:solidFill>
                  <a:srgbClr val="000000"/>
                </a:solidFill>
                <a:latin typeface="Times New Roman"/>
              </a:rPr>
              <a:t>    </a:t>
            </a:r>
            <a:endParaRPr lang="vi-VN" sz="2400">
              <a:solidFill>
                <a:srgbClr val="000000"/>
              </a:solidFill>
              <a:latin typeface="Times New Roman"/>
            </a:endParaRPr>
          </a:p>
        </p:txBody>
      </p:sp>
      <p:sp>
        <p:nvSpPr>
          <p:cNvPr id="5" name="DA_S1">
            <a:hlinkClick r:id="rId3" action="ppaction://hlinksldjump"/>
          </p:cNvPr>
          <p:cNvSpPr txBox="1"/>
          <p:nvPr/>
        </p:nvSpPr>
        <p:spPr>
          <a:xfrm>
            <a:off x="889000" y="2061528"/>
            <a:ext cx="3657600" cy="830997"/>
          </a:xfrm>
          <a:prstGeom prst="rect">
            <a:avLst/>
          </a:prstGeom>
          <a:noFill/>
        </p:spPr>
        <p:txBody>
          <a:bodyPr vert="horz" rtlCol="0">
            <a:spAutoFit/>
          </a:bodyPr>
          <a:lstStyle/>
          <a:p>
            <a:pPr algn="just"/>
            <a:r>
              <a:rPr lang="vi-VN" sz="2400" smtClean="0">
                <a:solidFill>
                  <a:srgbClr val="000000"/>
                </a:solidFill>
                <a:latin typeface="Times New Roman"/>
              </a:rPr>
              <a:t>A. Bản thân quyển sách có màu đỏ</a:t>
            </a:r>
            <a:endParaRPr lang="vi-VN" sz="2400">
              <a:solidFill>
                <a:srgbClr val="000000"/>
              </a:solidFill>
              <a:latin typeface="Times New Roman"/>
            </a:endParaRPr>
          </a:p>
        </p:txBody>
      </p:sp>
      <p:sp>
        <p:nvSpPr>
          <p:cNvPr id="6" name="DA_S2">
            <a:hlinkClick r:id="rId3" action="ppaction://hlinksldjump"/>
          </p:cNvPr>
          <p:cNvSpPr txBox="1"/>
          <p:nvPr/>
        </p:nvSpPr>
        <p:spPr>
          <a:xfrm>
            <a:off x="889000" y="3019525"/>
            <a:ext cx="3657600" cy="830997"/>
          </a:xfrm>
          <a:prstGeom prst="rect">
            <a:avLst/>
          </a:prstGeom>
          <a:noFill/>
        </p:spPr>
        <p:txBody>
          <a:bodyPr vert="horz" rtlCol="0">
            <a:spAutoFit/>
          </a:bodyPr>
          <a:lstStyle/>
          <a:p>
            <a:pPr algn="just"/>
            <a:r>
              <a:rPr lang="vi-VN" sz="2400" smtClean="0">
                <a:solidFill>
                  <a:srgbClr val="000000"/>
                </a:solidFill>
                <a:latin typeface="Times New Roman"/>
              </a:rPr>
              <a:t>B. Quyển sách là một vật sáng</a:t>
            </a:r>
            <a:endParaRPr lang="vi-VN" sz="2400">
              <a:solidFill>
                <a:srgbClr val="000000"/>
              </a:solidFill>
              <a:latin typeface="Times New Roman"/>
            </a:endParaRPr>
          </a:p>
        </p:txBody>
      </p:sp>
      <p:sp>
        <p:nvSpPr>
          <p:cNvPr id="7" name="DA_S3">
            <a:hlinkClick r:id="rId3" action="ppaction://hlinksldjump"/>
          </p:cNvPr>
          <p:cNvSpPr txBox="1"/>
          <p:nvPr/>
        </p:nvSpPr>
        <p:spPr>
          <a:xfrm>
            <a:off x="4699000" y="2061528"/>
            <a:ext cx="3657600" cy="830997"/>
          </a:xfrm>
          <a:prstGeom prst="rect">
            <a:avLst/>
          </a:prstGeom>
          <a:noFill/>
        </p:spPr>
        <p:txBody>
          <a:bodyPr vert="horz" rtlCol="0">
            <a:spAutoFit/>
          </a:bodyPr>
          <a:lstStyle/>
          <a:p>
            <a:pPr algn="just"/>
            <a:r>
              <a:rPr lang="vi-VN" sz="2400" smtClean="0">
                <a:solidFill>
                  <a:srgbClr val="000000"/>
                </a:solidFill>
                <a:latin typeface="Times New Roman"/>
              </a:rPr>
              <a:t>C. Quyển sách là một nguồn sáng</a:t>
            </a:r>
            <a:endParaRPr lang="vi-VN" sz="2400">
              <a:solidFill>
                <a:srgbClr val="000000"/>
              </a:solidFill>
              <a:latin typeface="Times New Roman"/>
            </a:endParaRPr>
          </a:p>
        </p:txBody>
      </p:sp>
      <p:sp>
        <p:nvSpPr>
          <p:cNvPr id="8" name="DA_D4">
            <a:hlinkClick r:id="rId4" action="ppaction://hlinksldjump"/>
          </p:cNvPr>
          <p:cNvSpPr txBox="1"/>
          <p:nvPr/>
        </p:nvSpPr>
        <p:spPr>
          <a:xfrm>
            <a:off x="4699000" y="3019525"/>
            <a:ext cx="3657600" cy="830997"/>
          </a:xfrm>
          <a:prstGeom prst="rect">
            <a:avLst/>
          </a:prstGeom>
          <a:noFill/>
        </p:spPr>
        <p:txBody>
          <a:bodyPr vert="horz" rtlCol="0">
            <a:spAutoFit/>
          </a:bodyPr>
          <a:lstStyle/>
          <a:p>
            <a:pPr algn="just"/>
            <a:r>
              <a:rPr lang="vi-VN" sz="2400" smtClean="0">
                <a:solidFill>
                  <a:srgbClr val="000000"/>
                </a:solidFill>
                <a:latin typeface="Times New Roman"/>
              </a:rPr>
              <a:t>D. Có ánh sáng đỏ từ quyển sách truyền đến mắt ta</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279777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name="SubQuiz_R_11_1b9d2b99-5870-451c-a060-1f3dc56eca53">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660290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SubQuiz_W_11_1a09beb9-27d5-4d4c-bcbd-2d35107551d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867932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9512" y="678814"/>
            <a:ext cx="8716516"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1" u="none" strike="noStrike" normalizeH="0" baseline="0" smtClean="0">
                <a:ln w="11430"/>
                <a:solidFill>
                  <a:schemeClr val="tx2">
                    <a:lumMod val="50000"/>
                  </a:schemeClr>
                </a:solidFill>
                <a:effectLst>
                  <a:outerShdw blurRad="50800" dist="39000" dir="5460000" algn="tl">
                    <a:srgbClr val="000000">
                      <a:alpha val="38000"/>
                    </a:srgbClr>
                  </a:outerShdw>
                </a:effectLst>
                <a:cs typeface="Arial" pitchFamily="34" charset="0"/>
              </a:rPr>
              <a:t>Trong </a:t>
            </a:r>
            <a:r>
              <a:rPr kumimoji="0" lang="vi-VN" sz="2400" b="1" i="1" u="none" strike="noStrike" normalizeH="0" baseline="0" dirty="0" smtClean="0">
                <a:ln w="11430"/>
                <a:solidFill>
                  <a:schemeClr val="tx2">
                    <a:lumMod val="50000"/>
                  </a:schemeClr>
                </a:solidFill>
                <a:effectLst>
                  <a:outerShdw blurRad="50800" dist="39000" dir="5460000" algn="tl">
                    <a:srgbClr val="000000">
                      <a:alpha val="38000"/>
                    </a:srgbClr>
                  </a:outerShdw>
                </a:effectLst>
                <a:cs typeface="Arial" pitchFamily="34" charset="0"/>
              </a:rPr>
              <a:t>các vật sau đây (hình H1.8): Mặt Trời, Mặt Trăng vào đêm rằm, ngọn nến đang cháy, chiếc gương phản chiếu ánh nắng mặt trời đang được một người cầm trên tay, vật nào là vật sáng, vật nào là nguồn sáng?</a:t>
            </a:r>
            <a:endParaRPr kumimoji="0" lang="vi-VN" sz="2400" b="1" i="0" u="none" strike="noStrike" normalizeH="0" baseline="0" dirty="0" smtClean="0">
              <a:ln w="11430"/>
              <a:solidFill>
                <a:schemeClr val="tx2">
                  <a:lumMod val="50000"/>
                </a:schemeClr>
              </a:solidFill>
              <a:effectLst>
                <a:outerShdw blurRad="50800" dist="39000" dir="5460000" algn="tl">
                  <a:srgbClr val="000000">
                    <a:alpha val="38000"/>
                  </a:srgbClr>
                </a:outerShdw>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0" u="none" strike="noStrike" normalizeH="0" baseline="0" dirty="0" smtClean="0">
                <a:ln w="11430"/>
                <a:solidFill>
                  <a:schemeClr val="tx2">
                    <a:lumMod val="50000"/>
                  </a:schemeClr>
                </a:solidFill>
                <a:effectLst>
                  <a:outerShdw blurRad="50800" dist="39000" dir="5460000" algn="tl">
                    <a:srgbClr val="000000">
                      <a:alpha val="38000"/>
                    </a:srgbClr>
                  </a:outerShdw>
                </a:effectLst>
                <a:cs typeface="Arial" pitchFamily="34" charset="0"/>
              </a:rPr>
              <a:t>                                                                                                                 </a:t>
            </a:r>
            <a: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vi-V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vi-V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a:t>
            </a:r>
            <a: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           </a:t>
            </a:r>
            <a:endPar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
            </a:r>
            <a:b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br>
            <a: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t/>
            </a:r>
            <a:br>
              <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rPr>
            </a:br>
            <a:endParaRPr kumimoji="0" lang="vi-VN" b="1" i="0" u="none" strike="noStrike" normalizeH="0"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OpenSans"/>
              <a:cs typeface="Arial" pitchFamily="34" charset="0"/>
            </a:endParaRPr>
          </a:p>
        </p:txBody>
      </p:sp>
      <p:pic>
        <p:nvPicPr>
          <p:cNvPr id="1026" name="Picture 2" descr="https://img.loigiaihay.com/picture/2018/0322/cau-5-chu-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84" y="3124200"/>
            <a:ext cx="85725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039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name="CauHoi_23_cc933b1c-6cde-4cae-89a4-634827ecb354">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IV. Luyện tập</a:t>
            </a:r>
            <a:endParaRPr lang="vi-VN" sz="3600">
              <a:solidFill>
                <a:srgbClr val="000000"/>
              </a:solidFill>
              <a:latin typeface="Times New Roman"/>
            </a:endParaRPr>
          </a:p>
        </p:txBody>
      </p:sp>
      <p:sp>
        <p:nvSpPr>
          <p:cNvPr id="3" name="NC_23"/>
          <p:cNvSpPr txBox="1"/>
          <p:nvPr/>
        </p:nvSpPr>
        <p:spPr>
          <a:xfrm>
            <a:off x="8940800" y="6457890"/>
            <a:ext cx="203200" cy="400110"/>
          </a:xfrm>
          <a:prstGeom prst="rect">
            <a:avLst/>
          </a:prstGeom>
          <a:noFill/>
        </p:spPr>
        <p:txBody>
          <a:bodyPr vert="horz" rtlCol="0">
            <a:spAutoFit/>
          </a:bodyPr>
          <a:lstStyle/>
          <a:p>
            <a:r>
              <a:rPr lang="vi-VN" sz="400" smtClean="0"/>
              <a:t>NC_23</a:t>
            </a:r>
            <a:endParaRPr lang="vi-VN" sz="400"/>
          </a:p>
        </p:txBody>
      </p:sp>
      <p:sp>
        <p:nvSpPr>
          <p:cNvPr id="4" name="txtNoiDung"/>
          <p:cNvSpPr txBox="1"/>
          <p:nvPr/>
        </p:nvSpPr>
        <p:spPr>
          <a:xfrm>
            <a:off x="762000" y="1103531"/>
            <a:ext cx="7315200" cy="1938992"/>
          </a:xfrm>
          <a:prstGeom prst="rect">
            <a:avLst/>
          </a:prstGeom>
          <a:noFill/>
        </p:spPr>
        <p:txBody>
          <a:bodyPr vert="horz" rtlCol="0">
            <a:spAutoFit/>
          </a:bodyPr>
          <a:lstStyle/>
          <a:p>
            <a:pPr algn="just"/>
            <a:r>
              <a:rPr lang="vi-VN" sz="2400" smtClean="0">
                <a:solidFill>
                  <a:srgbClr val="000000"/>
                </a:solidFill>
                <a:latin typeface="Times New Roman"/>
              </a:rPr>
              <a:t>Mặt Trời, Mặt Trăng vào đêm rằm, ngọn nến đang cháy, chiếc gương phản chiếu ánh nắng mặt trời đang được một người cầm trên tay, vật nào là vật sáng, vật nào là nguồn sáng?</a:t>
            </a:r>
          </a:p>
          <a:p>
            <a:pPr algn="just"/>
            <a:endParaRPr lang="vi-VN" sz="2400">
              <a:solidFill>
                <a:srgbClr val="000000"/>
              </a:solidFill>
              <a:latin typeface="Times New Roman"/>
            </a:endParaRPr>
          </a:p>
        </p:txBody>
      </p:sp>
      <p:graphicFrame>
        <p:nvGraphicFramePr>
          <p:cNvPr id="5" name="DA_tbDK_23_2_1_"/>
          <p:cNvGraphicFramePr>
            <a:graphicFrameLocks noGrp="1"/>
          </p:cNvGraphicFramePr>
          <p:nvPr>
            <p:extLst>
              <p:ext uri="{D42A27DB-BD31-4B8C-83A1-F6EECF244321}">
                <p14:modId xmlns:p14="http://schemas.microsoft.com/office/powerpoint/2010/main" val="402048253"/>
              </p:ext>
            </p:extLst>
          </p:nvPr>
        </p:nvGraphicFramePr>
        <p:xfrm>
          <a:off x="1143000" y="3169523"/>
          <a:ext cx="6858000" cy="2316480"/>
        </p:xfrm>
        <a:graphic>
          <a:graphicData uri="http://schemas.openxmlformats.org/drawingml/2006/table">
            <a:tbl>
              <a:tblPr firstRow="1" bandRow="1">
                <a:tableStyleId>{2D5ABB26-0587-4C30-8999-92F81FD0307C}</a:tableStyleId>
              </a:tblPr>
              <a:tblGrid>
                <a:gridCol w="2794000"/>
                <a:gridCol w="1270000"/>
                <a:gridCol w="2794000"/>
              </a:tblGrid>
              <a:tr h="1615440">
                <a:tc>
                  <a:txBody>
                    <a:bodyPr/>
                    <a:lstStyle/>
                    <a:p>
                      <a:r>
                        <a:rPr lang="vi-VN" sz="2000" smtClean="0">
                          <a:solidFill>
                            <a:srgbClr val="000000"/>
                          </a:solidFill>
                          <a:latin typeface="Times New Roman"/>
                        </a:rPr>
                        <a:t>Mặt Trăng vào đêm rằm, chiếc gương phản chiếu ánh nắng mặt trời đang được một người cầm trên tay</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là nguồn sáng.</a:t>
                      </a:r>
                    </a:p>
                    <a:p>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r h="701040">
                <a:tc>
                  <a:txBody>
                    <a:bodyPr/>
                    <a:lstStyle/>
                    <a:p>
                      <a:r>
                        <a:rPr lang="vi-VN" sz="2000" smtClean="0">
                          <a:solidFill>
                            <a:srgbClr val="000000"/>
                          </a:solidFill>
                          <a:latin typeface="Times New Roman"/>
                        </a:rPr>
                        <a:t>Mặt Trời,ngọn nến đang cháy </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c>
                  <a:txBody>
                    <a:bodyPr/>
                    <a:lstStyle/>
                    <a:p>
                      <a:endParaRPr lang="vi-VN"/>
                    </a:p>
                  </a:txBody>
                  <a:tcPr>
                    <a:lnL w="6350">
                      <a:solidFill>
                        <a:schemeClr val="tx1"/>
                      </a:solidFill>
                      <a:prstDash val="solid"/>
                    </a:lnL>
                    <a:lnR w="6350">
                      <a:solidFill>
                        <a:schemeClr val="tx1"/>
                      </a:solidFill>
                      <a:prstDash val="solid"/>
                    </a:lnR>
                  </a:tcPr>
                </a:tc>
                <a:tc>
                  <a:txBody>
                    <a:bodyPr/>
                    <a:lstStyle/>
                    <a:p>
                      <a:r>
                        <a:rPr lang="vi-VN" sz="2000" smtClean="0">
                          <a:solidFill>
                            <a:srgbClr val="000000"/>
                          </a:solidFill>
                          <a:latin typeface="Times New Roman"/>
                        </a:rPr>
                        <a:t>là vật sáng.</a:t>
                      </a:r>
                      <a:endParaRPr lang="vi-VN" sz="2000">
                        <a:solidFill>
                          <a:srgbClr val="000000"/>
                        </a:solidFill>
                        <a:latin typeface="Times New Roman"/>
                      </a:endParaRPr>
                    </a:p>
                  </a:txBody>
                  <a:tcP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pattFill>
                      <a:fgClr>
                        <a:srgbClr val="FFFFFF"/>
                      </a:fgClr>
                      <a:bgClr>
                        <a:srgbClr val="FFFFFF"/>
                      </a:bgClr>
                    </a:pattFill>
                  </a:tcPr>
                </a:tc>
              </a:tr>
            </a:tbl>
          </a:graphicData>
        </a:graphic>
      </p:graphicFrame>
      <p:sp>
        <p:nvSpPr>
          <p:cNvPr id="6"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3171063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SubQuiz_R_23_0c293bcb-f13d-4ae0-aded-7dd7178069b7">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124954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SubQuiz_W_23_7c6b2e64-34dd-49b2-996f-80bc8a76fb5a">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333566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CauHoi_13_3738428d-e011-4fdd-9137-c97e9101c1c1">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III.Luyện tập</a:t>
            </a:r>
            <a:endParaRPr lang="vi-VN" sz="3600">
              <a:solidFill>
                <a:srgbClr val="000000"/>
              </a:solidFill>
              <a:latin typeface="Times New Roman"/>
            </a:endParaRPr>
          </a:p>
        </p:txBody>
      </p:sp>
      <p:sp>
        <p:nvSpPr>
          <p:cNvPr id="3" name="TN_13"/>
          <p:cNvSpPr txBox="1"/>
          <p:nvPr/>
        </p:nvSpPr>
        <p:spPr>
          <a:xfrm>
            <a:off x="8940800" y="6457890"/>
            <a:ext cx="203200" cy="400110"/>
          </a:xfrm>
          <a:prstGeom prst="rect">
            <a:avLst/>
          </a:prstGeom>
          <a:noFill/>
        </p:spPr>
        <p:txBody>
          <a:bodyPr vert="horz" rtlCol="0">
            <a:spAutoFit/>
          </a:bodyPr>
          <a:lstStyle/>
          <a:p>
            <a:r>
              <a:rPr lang="vi-VN" sz="400" smtClean="0"/>
              <a:t>TN_13</a:t>
            </a:r>
            <a:endParaRPr lang="vi-VN" sz="400"/>
          </a:p>
        </p:txBody>
      </p:sp>
      <p:sp>
        <p:nvSpPr>
          <p:cNvPr id="4" name="txtNoiDung"/>
          <p:cNvSpPr txBox="1"/>
          <p:nvPr/>
        </p:nvSpPr>
        <p:spPr>
          <a:xfrm>
            <a:off x="762000" y="1103531"/>
            <a:ext cx="7315200" cy="2308324"/>
          </a:xfrm>
          <a:prstGeom prst="rect">
            <a:avLst/>
          </a:prstGeom>
          <a:noFill/>
        </p:spPr>
        <p:txBody>
          <a:bodyPr vert="horz" rtlCol="0">
            <a:spAutoFit/>
          </a:bodyPr>
          <a:lstStyle/>
          <a:p>
            <a:pPr algn="just"/>
            <a:r>
              <a:rPr lang="vi-VN" sz="2400" smtClean="0">
                <a:solidFill>
                  <a:srgbClr val="000000"/>
                </a:solidFill>
                <a:latin typeface="Times New Roman"/>
              </a:rPr>
              <a:t>5. Ban ngày trời nắng dùng một gương phẳng hứng ánh sáng Mặt Trời, rồi xoay gương chiếu ánh nắng qua cửa sổ vào trong phòng, gương đó có phải là nguồn sáng không? Tại sao?</a:t>
            </a:r>
          </a:p>
          <a:p>
            <a:pPr algn="just"/>
            <a:r>
              <a:rPr lang="vi-VN" sz="2400" smtClean="0">
                <a:solidFill>
                  <a:srgbClr val="000000"/>
                </a:solidFill>
                <a:latin typeface="Times New Roman"/>
              </a:rPr>
              <a:t>    </a:t>
            </a:r>
          </a:p>
          <a:p>
            <a:pPr algn="just"/>
            <a:endParaRPr lang="vi-VN" sz="2400">
              <a:solidFill>
                <a:srgbClr val="000000"/>
              </a:solidFill>
              <a:latin typeface="Times New Roman"/>
            </a:endParaRPr>
          </a:p>
        </p:txBody>
      </p:sp>
      <p:sp>
        <p:nvSpPr>
          <p:cNvPr id="5" name="DA_S1">
            <a:hlinkClick r:id="rId3" action="ppaction://hlinksldjump"/>
          </p:cNvPr>
          <p:cNvSpPr txBox="1"/>
          <p:nvPr/>
        </p:nvSpPr>
        <p:spPr>
          <a:xfrm>
            <a:off x="762000" y="2937176"/>
            <a:ext cx="3657600" cy="1200329"/>
          </a:xfrm>
          <a:prstGeom prst="rect">
            <a:avLst/>
          </a:prstGeom>
          <a:noFill/>
        </p:spPr>
        <p:txBody>
          <a:bodyPr vert="horz" rtlCol="0">
            <a:spAutoFit/>
          </a:bodyPr>
          <a:lstStyle/>
          <a:p>
            <a:pPr algn="just"/>
            <a:r>
              <a:rPr lang="vi-VN" sz="2400" smtClean="0">
                <a:solidFill>
                  <a:srgbClr val="000000"/>
                </a:solidFill>
                <a:latin typeface="Times New Roman"/>
              </a:rPr>
              <a:t>A. Là nguồn sáng vì có ánh sáng từ gương chiếu vào phòng.</a:t>
            </a:r>
            <a:endParaRPr lang="vi-VN" sz="2400">
              <a:solidFill>
                <a:srgbClr val="000000"/>
              </a:solidFill>
              <a:latin typeface="Times New Roman"/>
            </a:endParaRPr>
          </a:p>
        </p:txBody>
      </p:sp>
      <p:sp>
        <p:nvSpPr>
          <p:cNvPr id="6" name="DA_S2">
            <a:hlinkClick r:id="rId3" action="ppaction://hlinksldjump"/>
          </p:cNvPr>
          <p:cNvSpPr txBox="1"/>
          <p:nvPr/>
        </p:nvSpPr>
        <p:spPr>
          <a:xfrm>
            <a:off x="767862" y="4495800"/>
            <a:ext cx="3657600" cy="1200329"/>
          </a:xfrm>
          <a:prstGeom prst="rect">
            <a:avLst/>
          </a:prstGeom>
          <a:noFill/>
        </p:spPr>
        <p:txBody>
          <a:bodyPr vert="horz" rtlCol="0">
            <a:spAutoFit/>
          </a:bodyPr>
          <a:lstStyle/>
          <a:p>
            <a:pPr algn="just"/>
            <a:r>
              <a:rPr lang="vi-VN" sz="2400" smtClean="0">
                <a:solidFill>
                  <a:srgbClr val="000000"/>
                </a:solidFill>
                <a:latin typeface="Times New Roman"/>
              </a:rPr>
              <a:t>B. Là nguồn sáng vì gương hắt ánh sáng Mặt Trời chiếu vào phòng.</a:t>
            </a:r>
            <a:endParaRPr lang="vi-VN" sz="2400">
              <a:solidFill>
                <a:srgbClr val="000000"/>
              </a:solidFill>
              <a:latin typeface="Times New Roman"/>
            </a:endParaRPr>
          </a:p>
        </p:txBody>
      </p:sp>
      <p:sp>
        <p:nvSpPr>
          <p:cNvPr id="7" name="DA_S3">
            <a:hlinkClick r:id="rId3" action="ppaction://hlinksldjump"/>
          </p:cNvPr>
          <p:cNvSpPr txBox="1"/>
          <p:nvPr/>
        </p:nvSpPr>
        <p:spPr>
          <a:xfrm>
            <a:off x="4794738" y="2954761"/>
            <a:ext cx="3657600" cy="1200329"/>
          </a:xfrm>
          <a:prstGeom prst="rect">
            <a:avLst/>
          </a:prstGeom>
          <a:noFill/>
        </p:spPr>
        <p:txBody>
          <a:bodyPr vert="horz" rtlCol="0">
            <a:spAutoFit/>
          </a:bodyPr>
          <a:lstStyle/>
          <a:p>
            <a:pPr algn="just"/>
            <a:r>
              <a:rPr lang="vi-VN" sz="2400" smtClean="0">
                <a:solidFill>
                  <a:srgbClr val="000000"/>
                </a:solidFill>
                <a:latin typeface="Times New Roman"/>
              </a:rPr>
              <a:t>C. Không phải là nguồn sáng vì gương chỉ chiếu ánh sáng theo một hướng.</a:t>
            </a:r>
            <a:endParaRPr lang="vi-VN" sz="2400">
              <a:solidFill>
                <a:srgbClr val="000000"/>
              </a:solidFill>
              <a:latin typeface="Times New Roman"/>
            </a:endParaRPr>
          </a:p>
        </p:txBody>
      </p:sp>
      <p:sp>
        <p:nvSpPr>
          <p:cNvPr id="8" name="DA_D4">
            <a:hlinkClick r:id="rId4" action="ppaction://hlinksldjump"/>
          </p:cNvPr>
          <p:cNvSpPr txBox="1"/>
          <p:nvPr/>
        </p:nvSpPr>
        <p:spPr>
          <a:xfrm>
            <a:off x="4699000" y="4495799"/>
            <a:ext cx="3657600" cy="1200329"/>
          </a:xfrm>
          <a:prstGeom prst="rect">
            <a:avLst/>
          </a:prstGeom>
          <a:noFill/>
        </p:spPr>
        <p:txBody>
          <a:bodyPr vert="horz" rtlCol="0">
            <a:spAutoFit/>
          </a:bodyPr>
          <a:lstStyle/>
          <a:p>
            <a:pPr algn="just"/>
            <a:r>
              <a:rPr lang="vi-VN" sz="2400" smtClean="0">
                <a:solidFill>
                  <a:srgbClr val="000000"/>
                </a:solidFill>
                <a:latin typeface="Times New Roman"/>
              </a:rPr>
              <a:t>D. Không phải là nguồn sáng vì gương không tự phát ra ánh sáng.</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2373136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name="SubQuiz_R_10_a16b8775-479a-43ab-bc05-b39c21b78d26">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152154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SubQuiz_W_10_af1417fb-44dd-4e08-b4c2-8a9f36584183">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2703146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7-1"/>
          <p:cNvPicPr>
            <a:picLocks noChangeAspect="1" noChangeArrowheads="1"/>
          </p:cNvPicPr>
          <p:nvPr/>
        </p:nvPicPr>
        <p:blipFill>
          <a:blip r:embed="rId4"/>
          <a:srcRect l="13637" r="13637"/>
          <a:stretch>
            <a:fillRect/>
          </a:stretch>
        </p:blipFill>
        <p:spPr bwMode="auto">
          <a:xfrm>
            <a:off x="0" y="1524001"/>
            <a:ext cx="9144000" cy="5334000"/>
          </a:xfrm>
          <a:prstGeom prst="rect">
            <a:avLst/>
          </a:prstGeom>
          <a:noFill/>
        </p:spPr>
      </p:pic>
      <p:sp>
        <p:nvSpPr>
          <p:cNvPr id="3" name="Text Box 8"/>
          <p:cNvSpPr txBox="1">
            <a:spLocks noChangeArrowheads="1"/>
          </p:cNvSpPr>
          <p:nvPr/>
        </p:nvSpPr>
        <p:spPr bwMode="auto">
          <a:xfrm>
            <a:off x="0" y="0"/>
            <a:ext cx="9144000" cy="2031325"/>
          </a:xfrm>
          <a:prstGeom prst="rect">
            <a:avLst/>
          </a:prstGeom>
          <a:noFill/>
          <a:ln w="9525">
            <a:noFill/>
            <a:miter lim="800000"/>
          </a:ln>
          <a:effectLst/>
        </p:spPr>
        <p:txBody>
          <a:bodyPr>
            <a:spAutoFit/>
          </a:bodyPr>
          <a:lstStyle/>
          <a:p>
            <a:pPr eaLnBrk="1" hangingPunct="1">
              <a:spcBef>
                <a:spcPct val="50000"/>
              </a:spcBef>
            </a:pPr>
            <a:r>
              <a:rPr lang="en-US" sz="2400" dirty="0">
                <a:latin typeface="Times New Roman" panose="02020603050405020304" pitchFamily="18" charset="0"/>
              </a:rPr>
              <a:t>                                           </a:t>
            </a:r>
            <a:r>
              <a:rPr lang="en-US" sz="2800" dirty="0">
                <a:solidFill>
                  <a:srgbClr val="FF3300"/>
                </a:solidFill>
                <a:latin typeface="Times New Roman" panose="02020603050405020304" pitchFamily="18" charset="0"/>
              </a:rPr>
              <a:t>ĐẶT VẤN ĐỀ</a:t>
            </a:r>
          </a:p>
          <a:p>
            <a:pPr marL="342900" indent="-342900" algn="just">
              <a:buFont typeface="Times New Roman"/>
              <a:buChar char="-"/>
              <a:tabLst>
                <a:tab pos="114300" algn="l"/>
              </a:tabLst>
            </a:pPr>
            <a:r>
              <a:rPr lang="en-US" sz="2800" smtClean="0">
                <a:solidFill>
                  <a:srgbClr val="FF0000"/>
                </a:solidFill>
                <a:latin typeface="Times New Roman" panose="02020603050405020304" pitchFamily="18" charset="0"/>
              </a:rPr>
              <a:t>Ở hình 1.1 bạn học sinh có nhìn thấy ánh sáng </a:t>
            </a:r>
            <a:r>
              <a:rPr lang="vi-VN" sz="2800" smtClean="0">
                <a:solidFill>
                  <a:srgbClr val="FF0000"/>
                </a:solidFill>
              </a:rPr>
              <a:t>trực </a:t>
            </a:r>
            <a:r>
              <a:rPr lang="vi-VN" sz="2800">
                <a:solidFill>
                  <a:srgbClr val="FF0000"/>
                </a:solidFill>
              </a:rPr>
              <a:t>tiếp từ bóng đèn pin phát ra không?</a:t>
            </a:r>
          </a:p>
          <a:p>
            <a:pPr eaLnBrk="1" hangingPunct="1">
              <a:spcBef>
                <a:spcPct val="50000"/>
              </a:spcBef>
            </a:pPr>
            <a:r>
              <a:rPr lang="en-US" sz="2800" smtClean="0">
                <a:solidFill>
                  <a:srgbClr val="FF3300"/>
                </a:solidFill>
                <a:latin typeface="Times New Roman" panose="02020603050405020304" pitchFamily="18" charset="0"/>
              </a:rPr>
              <a:t> </a:t>
            </a:r>
            <a:endParaRPr lang="en-US" sz="2800" dirty="0">
              <a:solidFill>
                <a:srgbClr val="0000FF"/>
              </a:solidFill>
              <a:latin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6249869"/>
      </p:ext>
    </p:extLst>
  </p:cSld>
  <p:clrMapOvr>
    <a:masterClrMapping/>
  </p:clrMapOvr>
  <mc:AlternateContent xmlns:mc="http://schemas.openxmlformats.org/markup-compatibility/2006" xmlns:p14="http://schemas.microsoft.com/office/powerpoint/2010/main">
    <mc:Choice Requires="p14">
      <p:transition spd="slow" p14:dur="2000" advTm="16186"/>
    </mc:Choice>
    <mc:Fallback xmlns="">
      <p:transition spd="slow" advTm="1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par>
                                <p:cTn id="10" presetID="54" presetClass="entr" presetSubtype="0" accel="100000" fill="hold" grpId="0" nodeType="withEffect">
                                  <p:stCondLst>
                                    <p:cond delay="5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05"/>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 calcmode="lin" valueType="num">
                                      <p:cBhvr>
                                        <p:cTn id="14" dur="500" fill="hold"/>
                                        <p:tgtEl>
                                          <p:spTgt spid="3"/>
                                        </p:tgtEl>
                                        <p:attrNameLst>
                                          <p:attrName>ppt_x</p:attrName>
                                        </p:attrNameLst>
                                      </p:cBhvr>
                                      <p:tavLst>
                                        <p:tav tm="0">
                                          <p:val>
                                            <p:strVal val="#ppt_x-.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name="CauHoi_16_2cee38cc-d680-4dbd-92a7-0f4f9285f6f9">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134034"/>
            <a:ext cx="5486400" cy="646331"/>
          </a:xfrm>
          <a:prstGeom prst="rect">
            <a:avLst/>
          </a:prstGeom>
          <a:noFill/>
        </p:spPr>
        <p:txBody>
          <a:bodyPr vert="horz" rtlCol="0">
            <a:spAutoFit/>
          </a:bodyPr>
          <a:lstStyle/>
          <a:p>
            <a:r>
              <a:rPr lang="vi-VN" sz="3600" smtClean="0">
                <a:solidFill>
                  <a:srgbClr val="000000"/>
                </a:solidFill>
                <a:latin typeface="Times New Roman"/>
              </a:rPr>
              <a:t>IV. VẬN DỤNG</a:t>
            </a:r>
            <a:endParaRPr lang="vi-VN" sz="3600">
              <a:solidFill>
                <a:srgbClr val="000000"/>
              </a:solidFill>
              <a:latin typeface="Times New Roman"/>
            </a:endParaRPr>
          </a:p>
        </p:txBody>
      </p:sp>
      <p:sp>
        <p:nvSpPr>
          <p:cNvPr id="3" name="DS_16"/>
          <p:cNvSpPr txBox="1"/>
          <p:nvPr/>
        </p:nvSpPr>
        <p:spPr>
          <a:xfrm>
            <a:off x="8940800" y="6457890"/>
            <a:ext cx="203200" cy="400110"/>
          </a:xfrm>
          <a:prstGeom prst="rect">
            <a:avLst/>
          </a:prstGeom>
          <a:noFill/>
        </p:spPr>
        <p:txBody>
          <a:bodyPr vert="horz" rtlCol="0">
            <a:spAutoFit/>
          </a:bodyPr>
          <a:lstStyle/>
          <a:p>
            <a:r>
              <a:rPr lang="vi-VN" sz="400" smtClean="0"/>
              <a:t>DS_16</a:t>
            </a:r>
            <a:endParaRPr lang="vi-VN" sz="400"/>
          </a:p>
        </p:txBody>
      </p:sp>
      <p:sp>
        <p:nvSpPr>
          <p:cNvPr id="4" name="txtNoiDung"/>
          <p:cNvSpPr txBox="1"/>
          <p:nvPr/>
        </p:nvSpPr>
        <p:spPr>
          <a:xfrm>
            <a:off x="762000" y="780365"/>
            <a:ext cx="8001000" cy="1384995"/>
          </a:xfrm>
          <a:prstGeom prst="rect">
            <a:avLst/>
          </a:prstGeom>
          <a:noFill/>
        </p:spPr>
        <p:txBody>
          <a:bodyPr vert="horz" wrap="square" rtlCol="0">
            <a:spAutoFit/>
          </a:bodyPr>
          <a:lstStyle/>
          <a:p>
            <a:pPr marL="342900" indent="-342900" algn="just">
              <a:buFont typeface="Times New Roman"/>
              <a:buChar char="-"/>
              <a:tabLst>
                <a:tab pos="114300" algn="l"/>
              </a:tabLst>
            </a:pPr>
            <a:r>
              <a:rPr lang="en-US" sz="2400" smtClean="0">
                <a:solidFill>
                  <a:srgbClr val="FF0000"/>
                </a:solidFill>
                <a:latin typeface="Times New Roman" panose="02020603050405020304" pitchFamily="18" charset="0"/>
              </a:rPr>
              <a:t>Ở </a:t>
            </a:r>
            <a:r>
              <a:rPr lang="en-US" sz="2400">
                <a:solidFill>
                  <a:srgbClr val="FF0000"/>
                </a:solidFill>
                <a:latin typeface="Times New Roman" panose="02020603050405020304" pitchFamily="18" charset="0"/>
              </a:rPr>
              <a:t>hình 1.1 bạn học sinh có nhìn thấy ánh sáng từ đèn pin</a:t>
            </a:r>
            <a:r>
              <a:rPr lang="vi-VN" sz="2400">
                <a:solidFill>
                  <a:srgbClr val="FF0000"/>
                </a:solidFill>
                <a:latin typeface="Times New Roman" panose="02020603050405020304" pitchFamily="18" charset="0"/>
              </a:rPr>
              <a:t> </a:t>
            </a:r>
            <a:r>
              <a:rPr lang="vi-VN" sz="2400">
                <a:solidFill>
                  <a:srgbClr val="FF0000"/>
                </a:solidFill>
              </a:rPr>
              <a:t>sáng trực tiếp từ bóng đèn pin phát ra </a:t>
            </a:r>
            <a:r>
              <a:rPr lang="vi-VN" sz="2400" smtClean="0">
                <a:solidFill>
                  <a:srgbClr val="FF0000"/>
                </a:solidFill>
              </a:rPr>
              <a:t>không?Vì sao?</a:t>
            </a:r>
            <a:endParaRPr lang="vi-VN" sz="2400">
              <a:solidFill>
                <a:srgbClr val="FF0000"/>
              </a:solidFill>
            </a:endParaRPr>
          </a:p>
          <a:p>
            <a:pPr>
              <a:spcBef>
                <a:spcPct val="50000"/>
              </a:spcBef>
            </a:pPr>
            <a:r>
              <a:rPr lang="en-US" sz="2400">
                <a:solidFill>
                  <a:srgbClr val="FF3300"/>
                </a:solidFill>
                <a:latin typeface="Times New Roman" panose="02020603050405020304" pitchFamily="18" charset="0"/>
              </a:rPr>
              <a:t> </a:t>
            </a:r>
            <a:endParaRPr lang="en-US" sz="2400" dirty="0">
              <a:solidFill>
                <a:srgbClr val="0000FF"/>
              </a:solidFill>
              <a:latin typeface="Times New Roman" panose="02020603050405020304" pitchFamily="18" charset="0"/>
            </a:endParaRPr>
          </a:p>
        </p:txBody>
      </p:sp>
      <p:pic>
        <p:nvPicPr>
          <p:cNvPr id="10" name="Picture 9" descr="Tranh 001.jpg"/>
          <p:cNvPicPr>
            <a:picLocks noChangeAspect="1"/>
          </p:cNvPicPr>
          <p:nvPr/>
        </p:nvPicPr>
        <p:blipFill>
          <a:blip r:embed="rId3"/>
          <a:stretch>
            <a:fillRect/>
          </a:stretch>
        </p:blipFill>
        <p:spPr>
          <a:xfrm>
            <a:off x="228600" y="1752600"/>
            <a:ext cx="8712200" cy="3865503"/>
          </a:xfrm>
          <a:prstGeom prst="rect">
            <a:avLst/>
          </a:prstGeom>
        </p:spPr>
      </p:pic>
    </p:spTree>
    <p:extLst>
      <p:ext uri="{BB962C8B-B14F-4D97-AF65-F5344CB8AC3E}">
        <p14:creationId xmlns:p14="http://schemas.microsoft.com/office/powerpoint/2010/main" val="3595303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par>
                                <p:cTn id="8" presetID="14" presetClass="exit" presetSubtype="10" fill="hold" nodeType="withEffect">
                                  <p:stCondLst>
                                    <p:cond delay="0"/>
                                  </p:stCondLst>
                                  <p:childTnLst>
                                    <p:animEffect transition="out" filter="randombar(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name="CauHoi_25_759c05b9-8e13-4f39-abce-4a96e6250744">
    <p:bg>
      <p:bgPr>
        <a:blipFill>
          <a:blip r:embed="rId2"/>
          <a:stretch>
            <a:fillRect/>
          </a:stretch>
        </a:blipFill>
        <a:effectLst/>
      </p:bgPr>
    </p:bg>
    <p:spTree>
      <p:nvGrpSpPr>
        <p:cNvPr id="1" name=""/>
        <p:cNvGrpSpPr/>
        <p:nvPr/>
      </p:nvGrpSpPr>
      <p:grpSpPr>
        <a:xfrm>
          <a:off x="0" y="0"/>
          <a:ext cx="0" cy="0"/>
          <a:chOff x="0" y="0"/>
          <a:chExt cx="0" cy="0"/>
        </a:xfrm>
      </p:grpSpPr>
      <p:sp>
        <p:nvSpPr>
          <p:cNvPr id="2" name="DS_25"/>
          <p:cNvSpPr txBox="1"/>
          <p:nvPr/>
        </p:nvSpPr>
        <p:spPr>
          <a:xfrm>
            <a:off x="8940800" y="6457890"/>
            <a:ext cx="203200" cy="400110"/>
          </a:xfrm>
          <a:prstGeom prst="rect">
            <a:avLst/>
          </a:prstGeom>
          <a:noFill/>
        </p:spPr>
        <p:txBody>
          <a:bodyPr vert="horz" rtlCol="0">
            <a:spAutoFit/>
          </a:bodyPr>
          <a:lstStyle/>
          <a:p>
            <a:r>
              <a:rPr lang="vi-VN" sz="400" smtClean="0"/>
              <a:t>DS_25</a:t>
            </a:r>
            <a:endParaRPr lang="vi-VN" sz="400"/>
          </a:p>
        </p:txBody>
      </p:sp>
      <p:sp>
        <p:nvSpPr>
          <p:cNvPr id="3" name="txtNoiDung"/>
          <p:cNvSpPr txBox="1"/>
          <p:nvPr/>
        </p:nvSpPr>
        <p:spPr>
          <a:xfrm>
            <a:off x="762000" y="457200"/>
            <a:ext cx="7315200" cy="1569660"/>
          </a:xfrm>
          <a:prstGeom prst="rect">
            <a:avLst/>
          </a:prstGeom>
          <a:noFill/>
        </p:spPr>
        <p:txBody>
          <a:bodyPr vert="horz" rtlCol="0">
            <a:spAutoFit/>
          </a:bodyPr>
          <a:lstStyle/>
          <a:p>
            <a:pPr algn="just"/>
            <a:r>
              <a:rPr lang="vi-VN" sz="2400" smtClean="0">
                <a:solidFill>
                  <a:srgbClr val="000000"/>
                </a:solidFill>
                <a:latin typeface="Times New Roman"/>
              </a:rPr>
              <a:t>Ở hình 1.1 bạn học sinh có nhìn thấy ánh sáng từ đèn pin sáng trực tiếp từ bóng đèn pin phát ra không?Vì sao?</a:t>
            </a:r>
          </a:p>
          <a:p>
            <a:pPr algn="just"/>
            <a:r>
              <a:rPr lang="vi-VN" sz="2400" smtClean="0">
                <a:solidFill>
                  <a:srgbClr val="000000"/>
                </a:solidFill>
                <a:latin typeface="Times New Roman"/>
              </a:rPr>
              <a:t> </a:t>
            </a:r>
          </a:p>
          <a:p>
            <a:pPr algn="just"/>
            <a:endParaRPr lang="vi-VN" sz="2400">
              <a:solidFill>
                <a:srgbClr val="000000"/>
              </a:solidFill>
              <a:latin typeface="Times New Roman"/>
            </a:endParaRPr>
          </a:p>
        </p:txBody>
      </p:sp>
      <p:sp>
        <p:nvSpPr>
          <p:cNvPr id="4" name="DA_S1"/>
          <p:cNvSpPr txBox="1"/>
          <p:nvPr/>
        </p:nvSpPr>
        <p:spPr>
          <a:xfrm>
            <a:off x="914400" y="2280860"/>
            <a:ext cx="5486400" cy="461665"/>
          </a:xfrm>
          <a:prstGeom prst="rect">
            <a:avLst/>
          </a:prstGeom>
          <a:noFill/>
        </p:spPr>
        <p:txBody>
          <a:bodyPr vert="horz" rtlCol="0">
            <a:spAutoFit/>
          </a:bodyPr>
          <a:lstStyle/>
          <a:p>
            <a:pPr algn="just"/>
            <a:r>
              <a:rPr lang="vi-VN" sz="2400" smtClean="0">
                <a:solidFill>
                  <a:srgbClr val="000000"/>
                </a:solidFill>
                <a:latin typeface="Times New Roman"/>
              </a:rPr>
              <a:t>A. Có nhìn thấy vì đèn đã bật sáng.</a:t>
            </a:r>
            <a:endParaRPr lang="vi-VN" sz="2400">
              <a:solidFill>
                <a:srgbClr val="000000"/>
              </a:solidFill>
              <a:latin typeface="Times New Roman"/>
            </a:endParaRPr>
          </a:p>
        </p:txBody>
      </p:sp>
      <p:sp>
        <p:nvSpPr>
          <p:cNvPr id="5" name="DA_D2"/>
          <p:cNvSpPr txBox="1"/>
          <p:nvPr/>
        </p:nvSpPr>
        <p:spPr>
          <a:xfrm>
            <a:off x="914400" y="2806025"/>
            <a:ext cx="5486400" cy="830997"/>
          </a:xfrm>
          <a:prstGeom prst="rect">
            <a:avLst/>
          </a:prstGeom>
          <a:noFill/>
        </p:spPr>
        <p:txBody>
          <a:bodyPr vert="horz" rtlCol="0">
            <a:spAutoFit/>
          </a:bodyPr>
          <a:lstStyle/>
          <a:p>
            <a:pPr algn="just"/>
            <a:r>
              <a:rPr lang="vi-VN" sz="2400" smtClean="0">
                <a:solidFill>
                  <a:srgbClr val="000000"/>
                </a:solidFill>
                <a:latin typeface="Times New Roman"/>
              </a:rPr>
              <a:t>B. Không nhìn thấy vì ánh sáng từ đèn pin không truyền tới mắt.</a:t>
            </a:r>
            <a:endParaRPr lang="vi-VN" sz="2400">
              <a:solidFill>
                <a:srgbClr val="000000"/>
              </a:solidFill>
              <a:latin typeface="Times New Roman"/>
            </a:endParaRPr>
          </a:p>
        </p:txBody>
      </p:sp>
      <p:sp>
        <p:nvSpPr>
          <p:cNvPr id="6" name="DA_S3"/>
          <p:cNvSpPr txBox="1"/>
          <p:nvPr/>
        </p:nvSpPr>
        <p:spPr>
          <a:xfrm>
            <a:off x="914400" y="3700522"/>
            <a:ext cx="5486400" cy="461665"/>
          </a:xfrm>
          <a:prstGeom prst="rect">
            <a:avLst/>
          </a:prstGeom>
          <a:noFill/>
        </p:spPr>
        <p:txBody>
          <a:bodyPr vert="horz" rtlCol="0">
            <a:spAutoFit/>
          </a:bodyPr>
          <a:lstStyle/>
          <a:p>
            <a:pPr algn="just"/>
            <a:r>
              <a:rPr lang="vi-VN" sz="2400" smtClean="0">
                <a:solidFill>
                  <a:srgbClr val="000000"/>
                </a:solidFill>
                <a:latin typeface="Times New Roman"/>
              </a:rPr>
              <a:t>C. Có nhìn thấy vì đèn để trước mặt.</a:t>
            </a:r>
            <a:endParaRPr lang="vi-VN" sz="2400">
              <a:solidFill>
                <a:srgbClr val="000000"/>
              </a:solidFill>
              <a:latin typeface="Times New Roman"/>
            </a:endParaRPr>
          </a:p>
        </p:txBody>
      </p:sp>
      <p:sp>
        <p:nvSpPr>
          <p:cNvPr id="7" name="DA_D4"/>
          <p:cNvSpPr txBox="1"/>
          <p:nvPr/>
        </p:nvSpPr>
        <p:spPr>
          <a:xfrm>
            <a:off x="914400" y="4225687"/>
            <a:ext cx="5486400" cy="830997"/>
          </a:xfrm>
          <a:prstGeom prst="rect">
            <a:avLst/>
          </a:prstGeom>
          <a:noFill/>
        </p:spPr>
        <p:txBody>
          <a:bodyPr vert="horz" rtlCol="0">
            <a:spAutoFit/>
          </a:bodyPr>
          <a:lstStyle/>
          <a:p>
            <a:pPr algn="just"/>
            <a:r>
              <a:rPr lang="vi-VN" sz="2400" smtClean="0">
                <a:solidFill>
                  <a:srgbClr val="000000"/>
                </a:solidFill>
                <a:latin typeface="Times New Roman"/>
              </a:rPr>
              <a:t>D. Không nhìn thấy vì ánh sáng từ đèn pin  truyền tới mắt bạn khác.</a:t>
            </a:r>
            <a:endParaRPr lang="vi-VN" sz="2400">
              <a:solidFill>
                <a:srgbClr val="000000"/>
              </a:solidFill>
              <a:latin typeface="Times New Roman"/>
            </a:endParaRPr>
          </a:p>
        </p:txBody>
      </p:sp>
      <p:sp>
        <p:nvSpPr>
          <p:cNvPr id="8"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310609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SubQuiz_R_25_917cfc06-d465-4936-b217-ddffeb0629da">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348937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name="SubQuiz_W_25_b0fd6154-27b8-461e-8741-848cdc5cefbe">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247047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name="CauHoi_17_bc128fed-f308-4cb1-8ce4-7f88c7a395f7">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IV VẬN DỤNG</a:t>
            </a:r>
            <a:endParaRPr lang="vi-VN" sz="3600">
              <a:solidFill>
                <a:srgbClr val="000000"/>
              </a:solidFill>
              <a:latin typeface="Times New Roman"/>
            </a:endParaRPr>
          </a:p>
        </p:txBody>
      </p:sp>
      <p:sp>
        <p:nvSpPr>
          <p:cNvPr id="3" name="DS_17"/>
          <p:cNvSpPr txBox="1"/>
          <p:nvPr/>
        </p:nvSpPr>
        <p:spPr>
          <a:xfrm>
            <a:off x="8940800" y="6457890"/>
            <a:ext cx="203200" cy="400110"/>
          </a:xfrm>
          <a:prstGeom prst="rect">
            <a:avLst/>
          </a:prstGeom>
          <a:noFill/>
        </p:spPr>
        <p:txBody>
          <a:bodyPr vert="horz" rtlCol="0">
            <a:spAutoFit/>
          </a:bodyPr>
          <a:lstStyle/>
          <a:p>
            <a:r>
              <a:rPr lang="vi-VN" sz="400" smtClean="0"/>
              <a:t>DS_17</a:t>
            </a:r>
            <a:endParaRPr lang="vi-VN" sz="400"/>
          </a:p>
        </p:txBody>
      </p:sp>
      <p:sp>
        <p:nvSpPr>
          <p:cNvPr id="4" name="txtNoiDung"/>
          <p:cNvSpPr txBox="1"/>
          <p:nvPr/>
        </p:nvSpPr>
        <p:spPr>
          <a:xfrm>
            <a:off x="762000" y="1103531"/>
            <a:ext cx="7315200" cy="1938992"/>
          </a:xfrm>
          <a:prstGeom prst="rect">
            <a:avLst/>
          </a:prstGeom>
          <a:noFill/>
        </p:spPr>
        <p:txBody>
          <a:bodyPr vert="horz" rtlCol="0">
            <a:spAutoFit/>
          </a:bodyPr>
          <a:lstStyle/>
          <a:p>
            <a:pPr algn="just"/>
            <a:r>
              <a:rPr lang="vi-VN" sz="2400" smtClean="0">
                <a:solidFill>
                  <a:srgbClr val="000000"/>
                </a:solidFill>
                <a:latin typeface="Times New Roman"/>
              </a:rPr>
              <a:t>C5: Trong thí nghiệm hình 1.1 nếu ta thắp một nắm hương để cho khói bay lên ở phía dưới đèn pin, ta sẽ nhìn thấy một vệt sáng từ đèn phát ra xuyên qua khói. Giải thích tại sao? Biết khói gồm những hạt nhỏ li li bay lơ lửng.</a:t>
            </a:r>
          </a:p>
          <a:p>
            <a:pPr algn="just"/>
            <a:endParaRPr lang="vi-VN" sz="2400">
              <a:solidFill>
                <a:srgbClr val="000000"/>
              </a:solidFill>
              <a:latin typeface="Times New Roman"/>
            </a:endParaRPr>
          </a:p>
        </p:txBody>
      </p:sp>
      <p:sp>
        <p:nvSpPr>
          <p:cNvPr id="5" name="DA_S1"/>
          <p:cNvSpPr txBox="1"/>
          <p:nvPr/>
        </p:nvSpPr>
        <p:spPr>
          <a:xfrm>
            <a:off x="914400" y="2851733"/>
            <a:ext cx="5486400" cy="461665"/>
          </a:xfrm>
          <a:prstGeom prst="rect">
            <a:avLst/>
          </a:prstGeom>
          <a:noFill/>
        </p:spPr>
        <p:txBody>
          <a:bodyPr vert="horz" rtlCol="0">
            <a:spAutoFit/>
          </a:bodyPr>
          <a:lstStyle/>
          <a:p>
            <a:pPr algn="just"/>
            <a:r>
              <a:rPr lang="vi-VN" sz="2400" smtClean="0">
                <a:solidFill>
                  <a:srgbClr val="000000"/>
                </a:solidFill>
                <a:latin typeface="Times New Roman"/>
              </a:rPr>
              <a:t>A. Vì các hạt khói phát ra ánh sáng.</a:t>
            </a:r>
            <a:endParaRPr lang="vi-VN" sz="2400">
              <a:solidFill>
                <a:srgbClr val="000000"/>
              </a:solidFill>
              <a:latin typeface="Times New Roman"/>
            </a:endParaRPr>
          </a:p>
        </p:txBody>
      </p:sp>
      <p:sp>
        <p:nvSpPr>
          <p:cNvPr id="6" name="DA_S2"/>
          <p:cNvSpPr txBox="1"/>
          <p:nvPr/>
        </p:nvSpPr>
        <p:spPr>
          <a:xfrm>
            <a:off x="914400" y="3377807"/>
            <a:ext cx="5486400" cy="461665"/>
          </a:xfrm>
          <a:prstGeom prst="rect">
            <a:avLst/>
          </a:prstGeom>
          <a:noFill/>
        </p:spPr>
        <p:txBody>
          <a:bodyPr vert="horz" rtlCol="0">
            <a:spAutoFit/>
          </a:bodyPr>
          <a:lstStyle/>
          <a:p>
            <a:pPr algn="just"/>
            <a:r>
              <a:rPr lang="vi-VN" sz="2400" smtClean="0">
                <a:solidFill>
                  <a:srgbClr val="000000"/>
                </a:solidFill>
                <a:latin typeface="Times New Roman"/>
              </a:rPr>
              <a:t>B. Vì ánh sáng từ đèn xuyên qua khói.</a:t>
            </a:r>
            <a:endParaRPr lang="vi-VN" sz="2400">
              <a:solidFill>
                <a:srgbClr val="000000"/>
              </a:solidFill>
              <a:latin typeface="Times New Roman"/>
            </a:endParaRPr>
          </a:p>
        </p:txBody>
      </p:sp>
      <p:sp>
        <p:nvSpPr>
          <p:cNvPr id="7" name="DA_D3"/>
          <p:cNvSpPr txBox="1"/>
          <p:nvPr/>
        </p:nvSpPr>
        <p:spPr>
          <a:xfrm>
            <a:off x="990600" y="3845973"/>
            <a:ext cx="5486400" cy="1569660"/>
          </a:xfrm>
          <a:prstGeom prst="rect">
            <a:avLst/>
          </a:prstGeom>
          <a:noFill/>
        </p:spPr>
        <p:txBody>
          <a:bodyPr vert="horz" rtlCol="0">
            <a:spAutoFit/>
          </a:bodyPr>
          <a:lstStyle/>
          <a:p>
            <a:pPr algn="just"/>
            <a:r>
              <a:rPr lang="vi-VN" sz="2400" smtClean="0">
                <a:solidFill>
                  <a:srgbClr val="000000"/>
                </a:solidFill>
                <a:latin typeface="Times New Roman"/>
              </a:rPr>
              <a:t>C. Vì khi bay lên các hạt khói được đèn pin chiếu vào trở thành các vật sáng nhỏ, các vật sáng nhỏ này sắp xếp sát nhau tạo thành một vệt sáng.</a:t>
            </a:r>
            <a:endParaRPr lang="vi-VN" sz="2400">
              <a:solidFill>
                <a:srgbClr val="000000"/>
              </a:solidFill>
              <a:latin typeface="Times New Roman"/>
            </a:endParaRPr>
          </a:p>
        </p:txBody>
      </p:sp>
      <p:sp>
        <p:nvSpPr>
          <p:cNvPr id="8" name="DA_S4"/>
          <p:cNvSpPr txBox="1"/>
          <p:nvPr/>
        </p:nvSpPr>
        <p:spPr>
          <a:xfrm>
            <a:off x="990600" y="5422745"/>
            <a:ext cx="5486400" cy="461665"/>
          </a:xfrm>
          <a:prstGeom prst="rect">
            <a:avLst/>
          </a:prstGeom>
          <a:noFill/>
        </p:spPr>
        <p:txBody>
          <a:bodyPr vert="horz" rtlCol="0">
            <a:spAutoFit/>
          </a:bodyPr>
          <a:lstStyle/>
          <a:p>
            <a:pPr algn="just"/>
            <a:r>
              <a:rPr lang="vi-VN" sz="2400" smtClean="0">
                <a:solidFill>
                  <a:srgbClr val="000000"/>
                </a:solidFill>
                <a:latin typeface="Times New Roman"/>
              </a:rPr>
              <a:t>D. Vì khói cuốn theo ánh sáng.</a:t>
            </a:r>
            <a:endParaRPr lang="vi-VN" sz="2400">
              <a:solidFill>
                <a:srgbClr val="000000"/>
              </a:solidFill>
              <a:latin typeface="Times New Roman"/>
            </a:endParaRPr>
          </a:p>
        </p:txBody>
      </p:sp>
      <p:sp>
        <p:nvSpPr>
          <p:cNvPr id="9"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spTree>
    <p:extLst>
      <p:ext uri="{BB962C8B-B14F-4D97-AF65-F5344CB8AC3E}">
        <p14:creationId xmlns:p14="http://schemas.microsoft.com/office/powerpoint/2010/main" val="4035856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SubQuiz_R_17_0f28a88c-5c30-4dda-a268-446061a26755">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đúng</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RContinue"/>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Tiếp tục</a:t>
            </a:r>
            <a:endParaRPr lang="vi-VN" sz="1400"/>
          </a:p>
        </p:txBody>
      </p:sp>
    </p:spTree>
    <p:extLst>
      <p:ext uri="{BB962C8B-B14F-4D97-AF65-F5344CB8AC3E}">
        <p14:creationId xmlns:p14="http://schemas.microsoft.com/office/powerpoint/2010/main" val="1551222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name="SubQuiz_W_17_d0228a0c-2911-4ff4-8f41-09acb3c53428">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457200"/>
            <a:ext cx="5486400" cy="646331"/>
          </a:xfrm>
          <a:prstGeom prst="rect">
            <a:avLst/>
          </a:prstGeom>
          <a:noFill/>
        </p:spPr>
        <p:txBody>
          <a:bodyPr vert="horz" rtlCol="0">
            <a:spAutoFit/>
          </a:bodyPr>
          <a:lstStyle/>
          <a:p>
            <a:r>
              <a:rPr lang="vi-VN" sz="3600" smtClean="0">
                <a:solidFill>
                  <a:srgbClr val="000000"/>
                </a:solidFill>
                <a:latin typeface="Times New Roman"/>
              </a:rPr>
              <a:t>Trả lời sai</a:t>
            </a:r>
            <a:endParaRPr lang="vi-VN" sz="3600">
              <a:solidFill>
                <a:srgbClr val="000000"/>
              </a:solidFill>
              <a:latin typeface="Times New Roman"/>
            </a:endParaRPr>
          </a:p>
        </p:txBody>
      </p:sp>
      <p:sp>
        <p:nvSpPr>
          <p:cNvPr id="3" name="txtNoiDung"/>
          <p:cNvSpPr txBox="1"/>
          <p:nvPr/>
        </p:nvSpPr>
        <p:spPr>
          <a:xfrm>
            <a:off x="762000" y="1103531"/>
            <a:ext cx="7315200" cy="461665"/>
          </a:xfrm>
          <a:prstGeom prst="rect">
            <a:avLst/>
          </a:prstGeom>
          <a:noFill/>
        </p:spPr>
        <p:txBody>
          <a:bodyPr vert="horz" rtlCol="0">
            <a:spAutoFit/>
          </a:bodyPr>
          <a:lstStyle/>
          <a:p>
            <a:pPr algn="just"/>
            <a:endParaRPr lang="vi-VN" sz="2400">
              <a:solidFill>
                <a:srgbClr val="000000"/>
              </a:solidFill>
              <a:latin typeface="Times New Roman"/>
            </a:endParaRPr>
          </a:p>
        </p:txBody>
      </p:sp>
      <p:sp>
        <p:nvSpPr>
          <p:cNvPr id="4" name="btnWBack">
            <a:hlinkClick r:id="rId3" action="ppaction://hlinksldjump"/>
          </p:cNvPr>
          <p:cNvSpPr txBox="1"/>
          <p:nvPr/>
        </p:nvSpPr>
        <p:spPr>
          <a:xfrm>
            <a:off x="635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Làm lại</a:t>
            </a:r>
            <a:endParaRPr lang="vi-VN" sz="1400"/>
          </a:p>
        </p:txBody>
      </p:sp>
      <p:sp>
        <p:nvSpPr>
          <p:cNvPr id="5" name="btnWContinue">
            <a:hlinkClick r:id="" action="ppaction://hlinkshowjump?jump=nextslide"/>
          </p:cNvPr>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Bỏ qua</a:t>
            </a:r>
            <a:endParaRPr lang="vi-VN" sz="1400"/>
          </a:p>
        </p:txBody>
      </p:sp>
    </p:spTree>
    <p:extLst>
      <p:ext uri="{BB962C8B-B14F-4D97-AF65-F5344CB8AC3E}">
        <p14:creationId xmlns:p14="http://schemas.microsoft.com/office/powerpoint/2010/main" val="2030475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3382800"/>
              </p:ext>
            </p:extLst>
          </p:nvPr>
        </p:nvGraphicFramePr>
        <p:xfrm>
          <a:off x="533400" y="1600200"/>
          <a:ext cx="8229600" cy="838200"/>
        </p:xfrm>
        <a:graphic>
          <a:graphicData uri="http://schemas.openxmlformats.org/drawingml/2006/table">
            <a:tbl>
              <a:tblPr>
                <a:tableStyleId>{5C22544A-7EE6-4342-B048-85BDC9FD1C3A}</a:tableStyleId>
              </a:tblPr>
              <a:tblGrid>
                <a:gridCol w="8229600"/>
              </a:tblGrid>
              <a:tr h="838200">
                <a:tc>
                  <a:txBody>
                    <a:bodyPr/>
                    <a:lstStyle/>
                    <a:p>
                      <a:pPr marL="30480" marR="30480" algn="just">
                        <a:spcAft>
                          <a:spcPts val="0"/>
                        </a:spcAft>
                      </a:pPr>
                      <a:r>
                        <a:rPr lang="vi-VN" sz="2400">
                          <a:effectLst/>
                        </a:rPr>
                        <a:t>Bài 1: Giải thích vì sao trong phòng có của gỗ đóng kín, không bật đèn, ta không nhìn thấy mảnh giấy trắng đặt trên bàn?</a:t>
                      </a:r>
                      <a:endParaRPr lang="vi-VN" sz="2400">
                        <a:effectLst/>
                        <a:latin typeface="Times New Roman"/>
                        <a:ea typeface="Times New Roman"/>
                      </a:endParaRPr>
                    </a:p>
                  </a:txBody>
                  <a:tcPr marL="114300" marR="11430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33317055"/>
              </p:ext>
            </p:extLst>
          </p:nvPr>
        </p:nvGraphicFramePr>
        <p:xfrm>
          <a:off x="457200" y="2895600"/>
          <a:ext cx="8229600" cy="1097280"/>
        </p:xfrm>
        <a:graphic>
          <a:graphicData uri="http://schemas.openxmlformats.org/drawingml/2006/table">
            <a:tbl>
              <a:tblPr>
                <a:tableStyleId>{5C22544A-7EE6-4342-B048-85BDC9FD1C3A}</a:tableStyleId>
              </a:tblPr>
              <a:tblGrid>
                <a:gridCol w="8229600"/>
              </a:tblGrid>
              <a:tr h="0">
                <a:tc>
                  <a:txBody>
                    <a:bodyPr/>
                    <a:lstStyle/>
                    <a:p>
                      <a:pPr marL="30480" marR="30480" algn="just">
                        <a:spcAft>
                          <a:spcPts val="0"/>
                        </a:spcAft>
                      </a:pPr>
                      <a:r>
                        <a:rPr lang="vi-VN" sz="2400">
                          <a:effectLst/>
                        </a:rPr>
                        <a:t>Bài 2: Ban đêm, trong phòng tối, ta nhìn thấy một điểm sáng trên bàn. Hãy bố trí một thí nghiệm để kiểm tra xem điểm sáng đó có phải là nguồn sáng không.</a:t>
                      </a:r>
                      <a:endParaRPr lang="vi-VN" sz="2400">
                        <a:effectLst/>
                        <a:latin typeface="Times New Roman"/>
                        <a:ea typeface="Times New Roman"/>
                      </a:endParaRPr>
                    </a:p>
                  </a:txBody>
                  <a:tcPr marL="114300" marR="114300"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50646951"/>
              </p:ext>
            </p:extLst>
          </p:nvPr>
        </p:nvGraphicFramePr>
        <p:xfrm>
          <a:off x="457200" y="4572000"/>
          <a:ext cx="8229600" cy="731520"/>
        </p:xfrm>
        <a:graphic>
          <a:graphicData uri="http://schemas.openxmlformats.org/drawingml/2006/table">
            <a:tbl>
              <a:tblPr>
                <a:tableStyleId>{5C22544A-7EE6-4342-B048-85BDC9FD1C3A}</a:tableStyleId>
              </a:tblPr>
              <a:tblGrid>
                <a:gridCol w="8229600"/>
              </a:tblGrid>
              <a:tr h="609599">
                <a:tc>
                  <a:txBody>
                    <a:bodyPr/>
                    <a:lstStyle/>
                    <a:p>
                      <a:pPr marL="30480" marR="30480" algn="just">
                        <a:spcAft>
                          <a:spcPts val="0"/>
                        </a:spcAft>
                      </a:pPr>
                      <a:r>
                        <a:rPr lang="vi-VN" sz="2400">
                          <a:effectLst/>
                        </a:rPr>
                        <a:t>Bài 3: Tại sao trong phòng tối, khi bật đèn, mặc dù quay lưng với bóng đèn nhưng ta vẫn nhìn thấy các vật ở trước mặt?</a:t>
                      </a:r>
                      <a:endParaRPr lang="vi-VN" sz="2400">
                        <a:effectLst/>
                        <a:latin typeface="Times New Roman"/>
                        <a:ea typeface="Times New Roman"/>
                      </a:endParaRPr>
                    </a:p>
                  </a:txBody>
                  <a:tcPr marL="114300" marR="114300" marT="0" marB="0"/>
                </a:tc>
              </a:tr>
            </a:tbl>
          </a:graphicData>
        </a:graphic>
      </p:graphicFrame>
      <p:sp>
        <p:nvSpPr>
          <p:cNvPr id="5" name="TextBox 4"/>
          <p:cNvSpPr txBox="1"/>
          <p:nvPr/>
        </p:nvSpPr>
        <p:spPr>
          <a:xfrm>
            <a:off x="838200" y="533400"/>
            <a:ext cx="6019800" cy="461665"/>
          </a:xfrm>
          <a:prstGeom prst="rect">
            <a:avLst/>
          </a:prstGeom>
          <a:noFill/>
        </p:spPr>
        <p:txBody>
          <a:bodyPr wrap="square" rtlCol="0">
            <a:spAutoFit/>
          </a:bodyPr>
          <a:lstStyle/>
          <a:p>
            <a:pPr algn="ctr"/>
            <a:r>
              <a:rPr lang="vi-VN" sz="2400" b="1" smtClean="0"/>
              <a:t>BÀI TẬP VỀ NHÀ</a:t>
            </a:r>
            <a:endParaRPr lang="vi-VN" sz="2400" b="1"/>
          </a:p>
        </p:txBody>
      </p:sp>
    </p:spTree>
    <p:extLst>
      <p:ext uri="{BB962C8B-B14F-4D97-AF65-F5344CB8AC3E}">
        <p14:creationId xmlns:p14="http://schemas.microsoft.com/office/powerpoint/2010/main" val="21942836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3200" b="1" smtClean="0"/>
              <a:t>TÌM TÒI VÀ </a:t>
            </a:r>
            <a:r>
              <a:rPr lang="en-US" sz="3200" b="1" dirty="0" smtClean="0"/>
              <a:t>THẢO LUẬN</a:t>
            </a:r>
            <a:endParaRPr lang="en-US" sz="3200" b="1" dirty="0"/>
          </a:p>
        </p:txBody>
      </p:sp>
      <p:sp>
        <p:nvSpPr>
          <p:cNvPr id="3" name="Content Placeholder 2"/>
          <p:cNvSpPr>
            <a:spLocks noGrp="1"/>
          </p:cNvSpPr>
          <p:nvPr>
            <p:ph idx="1"/>
          </p:nvPr>
        </p:nvSpPr>
        <p:spPr>
          <a:xfrm>
            <a:off x="457200" y="1371600"/>
            <a:ext cx="8229600" cy="4953000"/>
          </a:xfrm>
        </p:spPr>
        <p:txBody>
          <a:bodyPr>
            <a:normAutofit/>
          </a:bodyPr>
          <a:lstStyle/>
          <a:p>
            <a:pPr>
              <a:buNone/>
            </a:pPr>
            <a:r>
              <a:rPr lang="en-US" sz="2000" dirty="0" smtClean="0">
                <a:latin typeface="Calibri" panose="020F0502020204030204" charset="0"/>
              </a:rPr>
              <a:t>     </a:t>
            </a:r>
          </a:p>
          <a:p>
            <a:pPr>
              <a:buNone/>
            </a:pPr>
            <a:r>
              <a:rPr lang="en-US" sz="2800" dirty="0" smtClean="0">
                <a:latin typeface="Calibri" panose="020F0502020204030204" charset="0"/>
              </a:rPr>
              <a:t>     </a:t>
            </a:r>
            <a:r>
              <a:rPr lang="vi-VN" sz="2800" dirty="0" smtClean="0"/>
              <a:t>Khi </a:t>
            </a:r>
            <a:r>
              <a:rPr lang="vi-VN" sz="2800" dirty="0"/>
              <a:t>chụp ảnh trong phòng có đèn chớp, </a:t>
            </a:r>
            <a:r>
              <a:rPr lang="vi-VN" sz="2800" dirty="0" smtClean="0"/>
              <a:t>đôi</a:t>
            </a:r>
            <a:r>
              <a:rPr lang="en-US" sz="2800" dirty="0" smtClean="0"/>
              <a:t> </a:t>
            </a:r>
            <a:r>
              <a:rPr lang="vi-VN" sz="2800" dirty="0" smtClean="0"/>
              <a:t>lúc </a:t>
            </a:r>
            <a:r>
              <a:rPr lang="vi-VN" sz="2800" dirty="0"/>
              <a:t>mắt người trên ảnh </a:t>
            </a:r>
            <a:r>
              <a:rPr lang="vi-VN" sz="2800"/>
              <a:t>có </a:t>
            </a:r>
            <a:r>
              <a:rPr lang="vi-VN" sz="2800" smtClean="0"/>
              <a:t>màu</a:t>
            </a:r>
            <a:r>
              <a:rPr lang="vi-VN" sz="2800" dirty="0"/>
              <a:t> </a:t>
            </a:r>
            <a:r>
              <a:rPr lang="vi-VN" sz="2800" smtClean="0"/>
              <a:t>đỏ </a:t>
            </a:r>
            <a:r>
              <a:rPr lang="vi-VN" sz="2800" dirty="0"/>
              <a:t>(người ta </a:t>
            </a:r>
            <a:r>
              <a:rPr lang="vi-VN" sz="2800" dirty="0" smtClean="0"/>
              <a:t>gọi </a:t>
            </a:r>
            <a:r>
              <a:rPr lang="vi-VN" sz="2800" dirty="0"/>
              <a:t>là hiện tượng mắt đỏ). Em có biết vì </a:t>
            </a:r>
            <a:r>
              <a:rPr lang="vi-VN" sz="2800" dirty="0" smtClean="0"/>
              <a:t>sa</a:t>
            </a:r>
            <a:r>
              <a:rPr lang="en-US" sz="2800" dirty="0" smtClean="0"/>
              <a:t>o </a:t>
            </a:r>
            <a:r>
              <a:rPr lang="vi-VN" sz="2800" dirty="0" smtClean="0"/>
              <a:t>không </a:t>
            </a:r>
            <a:r>
              <a:rPr lang="vi-VN" sz="2800" dirty="0"/>
              <a:t>? </a:t>
            </a:r>
            <a:r>
              <a:rPr lang="vi-VN" sz="2800" dirty="0" smtClean="0"/>
              <a:t/>
            </a:r>
            <a:br>
              <a:rPr lang="vi-VN" sz="2800" dirty="0" smtClean="0"/>
            </a:br>
            <a:endParaRPr lang="en-US" sz="2800" dirty="0"/>
          </a:p>
        </p:txBody>
      </p:sp>
      <p:pic>
        <p:nvPicPr>
          <p:cNvPr id="3074" name="Picture 2" descr="http://dantri4.vcmedia.vn/tI0YUx18mEaF5kMsGHJ/Image/2013/09/Red-eye-fix-8-40172.jpg"/>
          <p:cNvPicPr>
            <a:picLocks noChangeAspect="1" noChangeArrowheads="1"/>
          </p:cNvPicPr>
          <p:nvPr/>
        </p:nvPicPr>
        <p:blipFill>
          <a:blip r:embed="rId2"/>
          <a:srcRect/>
          <a:stretch>
            <a:fillRect/>
          </a:stretch>
        </p:blipFill>
        <p:spPr bwMode="auto">
          <a:xfrm>
            <a:off x="304800" y="3429000"/>
            <a:ext cx="3429000" cy="2255521"/>
          </a:xfrm>
          <a:prstGeom prst="rect">
            <a:avLst/>
          </a:prstGeom>
          <a:noFill/>
        </p:spPr>
      </p:pic>
      <p:pic>
        <p:nvPicPr>
          <p:cNvPr id="3076" name="Picture 4" descr="http://l.f5.img.vnecdn.net/2007/03/15/1000008103_me2.jpg"/>
          <p:cNvPicPr>
            <a:picLocks noChangeAspect="1" noChangeArrowheads="1"/>
          </p:cNvPicPr>
          <p:nvPr/>
        </p:nvPicPr>
        <p:blipFill>
          <a:blip r:embed="rId3"/>
          <a:srcRect/>
          <a:stretch>
            <a:fillRect/>
          </a:stretch>
        </p:blipFill>
        <p:spPr bwMode="auto">
          <a:xfrm>
            <a:off x="3048000" y="4038600"/>
            <a:ext cx="3429000" cy="2571750"/>
          </a:xfrm>
          <a:prstGeom prst="rect">
            <a:avLst/>
          </a:prstGeom>
          <a:noFill/>
        </p:spPr>
      </p:pic>
      <p:pic>
        <p:nvPicPr>
          <p:cNvPr id="3078" name="Picture 6" descr="http://media.meta.com.vn/photos/image/092008/05/chupanh1.jpg"/>
          <p:cNvPicPr>
            <a:picLocks noChangeAspect="1" noChangeArrowheads="1"/>
          </p:cNvPicPr>
          <p:nvPr/>
        </p:nvPicPr>
        <p:blipFill>
          <a:blip r:embed="rId4"/>
          <a:srcRect/>
          <a:stretch>
            <a:fillRect/>
          </a:stretch>
        </p:blipFill>
        <p:spPr bwMode="auto">
          <a:xfrm>
            <a:off x="6324600" y="3200400"/>
            <a:ext cx="2057400" cy="27709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from="(-#ppt_w/2)" to="(#ppt_x)" calcmode="lin" valueType="num">
                                      <p:cBhvr>
                                        <p:cTn id="12" dur="600" fill="hold">
                                          <p:stCondLst>
                                            <p:cond delay="0"/>
                                          </p:stCondLst>
                                        </p:cTn>
                                        <p:tgtEl>
                                          <p:spTgt spid="3">
                                            <p:txEl>
                                              <p:pRg st="0" end="0"/>
                                            </p:txEl>
                                          </p:spTgt>
                                        </p:tgtEl>
                                        <p:attrNameLst>
                                          <p:attrName>ppt_x</p:attrName>
                                        </p:attrNameLst>
                                      </p:cBhvr>
                                    </p:anim>
                                    <p:anim from="0" to="-1.0" calcmode="lin" valueType="num">
                                      <p:cBhvr>
                                        <p:cTn id="13" dur="200" decel="50000" autoRev="1" fill="hold">
                                          <p:stCondLst>
                                            <p:cond delay="600"/>
                                          </p:stCondLst>
                                        </p:cTn>
                                        <p:tgtEl>
                                          <p:spTgt spid="3">
                                            <p:txEl>
                                              <p:pRg st="0" end="0"/>
                                            </p:txEl>
                                          </p:spTgt>
                                        </p:tgtEl>
                                        <p:attrNameLst>
                                          <p:attrName>xshear</p:attrName>
                                        </p:attrNameLst>
                                      </p:cBhvr>
                                    </p:anim>
                                    <p:animScale>
                                      <p:cBhvr>
                                        <p:cTn id="14" dur="200" decel="100000" autoRev="1" fill="hold">
                                          <p:stCondLst>
                                            <p:cond delay="600"/>
                                          </p:stCondLst>
                                        </p:cTn>
                                        <p:tgtEl>
                                          <p:spTgt spid="3">
                                            <p:txEl>
                                              <p:pRg st="0" end="0"/>
                                            </p:txEl>
                                          </p:spTgt>
                                        </p:tgtEl>
                                      </p:cBhvr>
                                      <p:from x="100000" y="100000"/>
                                      <p:to x="80000" y="100000"/>
                                    </p:animScale>
                                    <p:anim by="(#ppt_h/3+#ppt_w*0.1)" calcmode="lin" valueType="num">
                                      <p:cBhvr additive="sum">
                                        <p:cTn id="15" dur="200" decel="100000" autoRev="1" fill="hold">
                                          <p:stCondLst>
                                            <p:cond delay="600"/>
                                          </p:stCondLst>
                                        </p:cTn>
                                        <p:tgtEl>
                                          <p:spTgt spid="3">
                                            <p:txEl>
                                              <p:pRg st="0" end="0"/>
                                            </p:txEl>
                                          </p:spTgt>
                                        </p:tgtEl>
                                        <p:attrNameLst>
                                          <p:attrName>ppt_x</p:attrName>
                                        </p:attrNameLst>
                                      </p:cBhvr>
                                    </p:anim>
                                  </p:childTnLst>
                                </p:cTn>
                              </p:par>
                              <p:par>
                                <p:cTn id="16" presetID="34"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from="(-#ppt_w/2)" to="(#ppt_x)" calcmode="lin" valueType="num">
                                      <p:cBhvr>
                                        <p:cTn id="18" dur="600" fill="hold">
                                          <p:stCondLst>
                                            <p:cond delay="0"/>
                                          </p:stCondLst>
                                        </p:cTn>
                                        <p:tgtEl>
                                          <p:spTgt spid="3">
                                            <p:txEl>
                                              <p:pRg st="1" end="1"/>
                                            </p:txEl>
                                          </p:spTgt>
                                        </p:tgtEl>
                                        <p:attrNameLst>
                                          <p:attrName>ppt_x</p:attrName>
                                        </p:attrNameLst>
                                      </p:cBhvr>
                                    </p:anim>
                                    <p:anim from="0" to="-1.0" calcmode="lin" valueType="num">
                                      <p:cBhvr>
                                        <p:cTn id="19" dur="200" decel="50000" autoRev="1" fill="hold">
                                          <p:stCondLst>
                                            <p:cond delay="600"/>
                                          </p:stCondLst>
                                        </p:cTn>
                                        <p:tgtEl>
                                          <p:spTgt spid="3">
                                            <p:txEl>
                                              <p:pRg st="1" end="1"/>
                                            </p:txEl>
                                          </p:spTgt>
                                        </p:tgtEl>
                                        <p:attrNameLst>
                                          <p:attrName>xshear</p:attrName>
                                        </p:attrNameLst>
                                      </p:cBhvr>
                                    </p:anim>
                                    <p:animScale>
                                      <p:cBhvr>
                                        <p:cTn id="20" dur="200" decel="100000" autoRev="1" fill="hold">
                                          <p:stCondLst>
                                            <p:cond delay="600"/>
                                          </p:stCondLst>
                                        </p:cTn>
                                        <p:tgtEl>
                                          <p:spTgt spid="3">
                                            <p:txEl>
                                              <p:pRg st="1" end="1"/>
                                            </p:txEl>
                                          </p:spTgt>
                                        </p:tgtEl>
                                      </p:cBhvr>
                                      <p:from x="100000" y="100000"/>
                                      <p:to x="80000" y="100000"/>
                                    </p:animScale>
                                    <p:anim by="(#ppt_h/3+#ppt_w*0.1)" calcmode="lin" valueType="num">
                                      <p:cBhvr additive="sum">
                                        <p:cTn id="21"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ppt_x</p:attrName>
                                        </p:attrNameLst>
                                      </p:cBhvr>
                                      <p:tavLst>
                                        <p:tav tm="0">
                                          <p:val>
                                            <p:strVal val="#ppt_x"/>
                                          </p:val>
                                        </p:tav>
                                        <p:tav tm="100000">
                                          <p:val>
                                            <p:strVal val="#ppt_x"/>
                                          </p:val>
                                        </p:tav>
                                      </p:tavLst>
                                    </p:anim>
                                    <p:anim calcmode="lin" valueType="num">
                                      <p:cBhvr>
                                        <p:cTn id="27" dur="500" fill="hold"/>
                                        <p:tgtEl>
                                          <p:spTgt spid="3074"/>
                                        </p:tgtEl>
                                        <p:attrNameLst>
                                          <p:attrName>ppt_y</p:attrName>
                                        </p:attrNameLst>
                                      </p:cBhvr>
                                      <p:tavLst>
                                        <p:tav tm="0">
                                          <p:val>
                                            <p:strVal val="#ppt_y-#ppt_h/2"/>
                                          </p:val>
                                        </p:tav>
                                        <p:tav tm="100000">
                                          <p:val>
                                            <p:strVal val="#ppt_y"/>
                                          </p:val>
                                        </p:tav>
                                      </p:tavLst>
                                    </p:anim>
                                    <p:anim calcmode="lin" valueType="num">
                                      <p:cBhvr>
                                        <p:cTn id="28" dur="500" fill="hold"/>
                                        <p:tgtEl>
                                          <p:spTgt spid="3074"/>
                                        </p:tgtEl>
                                        <p:attrNameLst>
                                          <p:attrName>ppt_w</p:attrName>
                                        </p:attrNameLst>
                                      </p:cBhvr>
                                      <p:tavLst>
                                        <p:tav tm="0">
                                          <p:val>
                                            <p:strVal val="#ppt_w"/>
                                          </p:val>
                                        </p:tav>
                                        <p:tav tm="100000">
                                          <p:val>
                                            <p:strVal val="#ppt_w"/>
                                          </p:val>
                                        </p:tav>
                                      </p:tavLst>
                                    </p:anim>
                                    <p:anim calcmode="lin" valueType="num">
                                      <p:cBhvr>
                                        <p:cTn id="29"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 calcmode="lin" valueType="num">
                                      <p:cBhvr>
                                        <p:cTn id="34" dur="500" fill="hold"/>
                                        <p:tgtEl>
                                          <p:spTgt spid="3076"/>
                                        </p:tgtEl>
                                        <p:attrNameLst>
                                          <p:attrName>ppt_w</p:attrName>
                                        </p:attrNameLst>
                                      </p:cBhvr>
                                      <p:tavLst>
                                        <p:tav tm="0">
                                          <p:val>
                                            <p:strVal val="#ppt_w*0.05"/>
                                          </p:val>
                                        </p:tav>
                                        <p:tav tm="100000">
                                          <p:val>
                                            <p:strVal val="#ppt_w"/>
                                          </p:val>
                                        </p:tav>
                                      </p:tavLst>
                                    </p:anim>
                                    <p:anim calcmode="lin" valueType="num">
                                      <p:cBhvr>
                                        <p:cTn id="35" dur="500" fill="hold"/>
                                        <p:tgtEl>
                                          <p:spTgt spid="3076"/>
                                        </p:tgtEl>
                                        <p:attrNameLst>
                                          <p:attrName>ppt_h</p:attrName>
                                        </p:attrNameLst>
                                      </p:cBhvr>
                                      <p:tavLst>
                                        <p:tav tm="0">
                                          <p:val>
                                            <p:strVal val="#ppt_h"/>
                                          </p:val>
                                        </p:tav>
                                        <p:tav tm="100000">
                                          <p:val>
                                            <p:strVal val="#ppt_h"/>
                                          </p:val>
                                        </p:tav>
                                      </p:tavLst>
                                    </p:anim>
                                    <p:anim calcmode="lin" valueType="num">
                                      <p:cBhvr>
                                        <p:cTn id="36" dur="500" fill="hold"/>
                                        <p:tgtEl>
                                          <p:spTgt spid="3076"/>
                                        </p:tgtEl>
                                        <p:attrNameLst>
                                          <p:attrName>ppt_x</p:attrName>
                                        </p:attrNameLst>
                                      </p:cBhvr>
                                      <p:tavLst>
                                        <p:tav tm="0">
                                          <p:val>
                                            <p:strVal val="#ppt_x-.2"/>
                                          </p:val>
                                        </p:tav>
                                        <p:tav tm="100000">
                                          <p:val>
                                            <p:strVal val="#ppt_x"/>
                                          </p:val>
                                        </p:tav>
                                      </p:tavLst>
                                    </p:anim>
                                    <p:anim calcmode="lin" valueType="num">
                                      <p:cBhvr>
                                        <p:cTn id="37" dur="500" fill="hold"/>
                                        <p:tgtEl>
                                          <p:spTgt spid="3076"/>
                                        </p:tgtEl>
                                        <p:attrNameLst>
                                          <p:attrName>ppt_y</p:attrName>
                                        </p:attrNameLst>
                                      </p:cBhvr>
                                      <p:tavLst>
                                        <p:tav tm="0">
                                          <p:val>
                                            <p:strVal val="#ppt_y"/>
                                          </p:val>
                                        </p:tav>
                                        <p:tav tm="100000">
                                          <p:val>
                                            <p:strVal val="#ppt_y"/>
                                          </p:val>
                                        </p:tav>
                                      </p:tavLst>
                                    </p:anim>
                                    <p:animEffect transition="in" filter="fade">
                                      <p:cBhvr>
                                        <p:cTn id="38" dur="500"/>
                                        <p:tgtEl>
                                          <p:spTgt spid="3076"/>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3078"/>
                                        </p:tgtEl>
                                        <p:attrNameLst>
                                          <p:attrName>style.visibility</p:attrName>
                                        </p:attrNameLst>
                                      </p:cBhvr>
                                      <p:to>
                                        <p:strVal val="visible"/>
                                      </p:to>
                                    </p:set>
                                    <p:anim calcmode="lin" valueType="num">
                                      <p:cBhvr>
                                        <p:cTn id="43" dur="1000" fill="hold"/>
                                        <p:tgtEl>
                                          <p:spTgt spid="3078"/>
                                        </p:tgtEl>
                                        <p:attrNameLst>
                                          <p:attrName>ppt_x</p:attrName>
                                        </p:attrNameLst>
                                      </p:cBhvr>
                                      <p:tavLst>
                                        <p:tav tm="0">
                                          <p:val>
                                            <p:strVal val="#ppt_x-.2"/>
                                          </p:val>
                                        </p:tav>
                                        <p:tav tm="100000">
                                          <p:val>
                                            <p:strVal val="#ppt_x"/>
                                          </p:val>
                                        </p:tav>
                                      </p:tavLst>
                                    </p:anim>
                                    <p:anim calcmode="lin" valueType="num">
                                      <p:cBhvr>
                                        <p:cTn id="44"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1524000" y="242888"/>
            <a:ext cx="6667500" cy="671512"/>
          </a:xfrm>
          <a:prstGeom prst="rect">
            <a:avLst/>
          </a:prstGeom>
        </p:spPr>
        <p:txBody>
          <a:bodyPr wrap="none" fromWordArt="1">
            <a:prstTxWarp prst="textPlain">
              <a:avLst>
                <a:gd name="adj" fmla="val 50000"/>
              </a:avLst>
            </a:prstTxWarp>
          </a:bodyPr>
          <a:lstStyle/>
          <a:p>
            <a:pPr algn="ctr"/>
            <a:r>
              <a:rPr lang="vi-VN" sz="2800" b="1" kern="10" dirty="0">
                <a:ln w="9525">
                  <a:solidFill>
                    <a:srgbClr val="FF00FF"/>
                  </a:solidFill>
                  <a:round/>
                </a:ln>
                <a:solidFill>
                  <a:srgbClr val="0000FF"/>
                </a:solidFill>
                <a:effectLst>
                  <a:outerShdw dist="53882" dir="2700000" algn="ctr" rotWithShape="0">
                    <a:srgbClr val="9999FF">
                      <a:alpha val="80000"/>
                    </a:srgbClr>
                  </a:outerShdw>
                </a:effectLst>
                <a:latin typeface="Times New Roman" panose="02020603050405020304"/>
                <a:cs typeface="Times New Roman" panose="02020603050405020304"/>
              </a:rPr>
              <a:t>HƯỚNG DẪN VỀ NHÀ</a:t>
            </a:r>
            <a:endParaRPr lang="en-US" sz="2800" b="1" kern="10" dirty="0">
              <a:ln w="9525">
                <a:solidFill>
                  <a:srgbClr val="FF00FF"/>
                </a:solidFill>
                <a:round/>
              </a:ln>
              <a:solidFill>
                <a:srgbClr val="0000FF"/>
              </a:solidFill>
              <a:effectLst>
                <a:outerShdw dist="53882" dir="2700000" algn="ctr" rotWithShape="0">
                  <a:srgbClr val="9999FF">
                    <a:alpha val="80000"/>
                  </a:srgbClr>
                </a:outerShdw>
              </a:effectLst>
              <a:latin typeface="Times New Roman" panose="02020603050405020304"/>
              <a:cs typeface="Times New Roman" panose="02020603050405020304"/>
            </a:endParaRPr>
          </a:p>
        </p:txBody>
      </p:sp>
      <p:sp>
        <p:nvSpPr>
          <p:cNvPr id="3" name="Text Box 4"/>
          <p:cNvSpPr txBox="1">
            <a:spLocks noChangeArrowheads="1"/>
          </p:cNvSpPr>
          <p:nvPr/>
        </p:nvSpPr>
        <p:spPr bwMode="auto">
          <a:xfrm>
            <a:off x="1295400" y="1828800"/>
            <a:ext cx="7543800" cy="2062103"/>
          </a:xfrm>
          <a:prstGeom prst="rect">
            <a:avLst/>
          </a:prstGeom>
          <a:noFill/>
          <a:ln w="9525">
            <a:noFill/>
            <a:miter lim="800000"/>
          </a:ln>
          <a:effectLst/>
        </p:spPr>
        <p:txBody>
          <a:bodyPr>
            <a:spAutoFit/>
          </a:bodyPr>
          <a:lstStyle/>
          <a:p>
            <a:pPr eaLnBrk="1" hangingPunct="1">
              <a:buFontTx/>
              <a:buChar char="-"/>
            </a:pP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Học</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thuộc</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phần</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ghi</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nhớ</a:t>
            </a:r>
            <a:r>
              <a:rPr lang="en-US" sz="3200" b="1" dirty="0">
                <a:solidFill>
                  <a:schemeClr val="accent2"/>
                </a:solidFill>
                <a:latin typeface="Times New Roman" panose="02020603050405020304" pitchFamily="18" charset="0"/>
              </a:rPr>
              <a:t> </a:t>
            </a:r>
          </a:p>
          <a:p>
            <a:pPr eaLnBrk="1" hangingPunct="1">
              <a:buFontTx/>
              <a:buChar char="-"/>
            </a:pPr>
            <a:r>
              <a:rPr lang="en-US" sz="3200" b="1" dirty="0" smtClean="0">
                <a:solidFill>
                  <a:schemeClr val="accent2"/>
                </a:solidFill>
                <a:latin typeface="Times New Roman" panose="02020603050405020304" pitchFamily="18" charset="0"/>
              </a:rPr>
              <a:t> </a:t>
            </a:r>
            <a:r>
              <a:rPr lang="en-US" sz="3200" b="1" dirty="0" err="1" smtClean="0">
                <a:solidFill>
                  <a:schemeClr val="accent2"/>
                </a:solidFill>
                <a:latin typeface="Times New Roman" panose="02020603050405020304" pitchFamily="18" charset="0"/>
              </a:rPr>
              <a:t>Làm</a:t>
            </a:r>
            <a:r>
              <a:rPr lang="en-US" sz="3200" b="1" dirty="0" smtClean="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bài</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tập</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sách</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bài</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tập</a:t>
            </a:r>
            <a:r>
              <a:rPr lang="en-US" sz="3200" b="1" dirty="0">
                <a:solidFill>
                  <a:schemeClr val="accent2"/>
                </a:solidFill>
                <a:latin typeface="Times New Roman" panose="02020603050405020304" pitchFamily="18" charset="0"/>
              </a:rPr>
              <a:t>.</a:t>
            </a:r>
          </a:p>
          <a:p>
            <a:pPr eaLnBrk="1" hangingPunct="1">
              <a:buFontTx/>
              <a:buChar char="-"/>
            </a:pPr>
            <a:r>
              <a:rPr lang="en-US" sz="3200" b="1" dirty="0" smtClean="0">
                <a:solidFill>
                  <a:schemeClr val="accent2"/>
                </a:solidFill>
                <a:latin typeface="Times New Roman" panose="02020603050405020304" pitchFamily="18" charset="0"/>
              </a:rPr>
              <a:t> </a:t>
            </a:r>
            <a:r>
              <a:rPr lang="en-US" sz="3200" b="1" dirty="0" err="1" smtClean="0">
                <a:solidFill>
                  <a:schemeClr val="accent2"/>
                </a:solidFill>
                <a:latin typeface="Times New Roman" panose="02020603050405020304" pitchFamily="18" charset="0"/>
              </a:rPr>
              <a:t>Xem</a:t>
            </a:r>
            <a:r>
              <a:rPr lang="en-US" sz="3200" b="1" dirty="0" smtClean="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trước</a:t>
            </a:r>
            <a:r>
              <a:rPr lang="en-US" sz="3200" b="1" dirty="0">
                <a:solidFill>
                  <a:schemeClr val="accent2"/>
                </a:solidFill>
                <a:latin typeface="Times New Roman" panose="02020603050405020304" pitchFamily="18" charset="0"/>
              </a:rPr>
              <a:t> </a:t>
            </a:r>
            <a:r>
              <a:rPr lang="en-US" sz="3200" b="1" dirty="0" err="1">
                <a:solidFill>
                  <a:schemeClr val="accent2"/>
                </a:solidFill>
                <a:latin typeface="Times New Roman" panose="02020603050405020304" pitchFamily="18" charset="0"/>
              </a:rPr>
              <a:t>nội</a:t>
            </a:r>
            <a:r>
              <a:rPr lang="en-US" sz="3200" b="1" dirty="0">
                <a:solidFill>
                  <a:schemeClr val="accent2"/>
                </a:solidFill>
                <a:latin typeface="Times New Roman" panose="02020603050405020304" pitchFamily="18" charset="0"/>
              </a:rPr>
              <a:t> dung </a:t>
            </a:r>
            <a:r>
              <a:rPr lang="en-US" sz="3200" b="1" dirty="0" err="1">
                <a:solidFill>
                  <a:schemeClr val="accent2"/>
                </a:solidFill>
                <a:latin typeface="Times New Roman" panose="02020603050405020304" pitchFamily="18" charset="0"/>
              </a:rPr>
              <a:t>bài</a:t>
            </a:r>
            <a:r>
              <a:rPr lang="en-US" sz="3200" b="1" dirty="0">
                <a:solidFill>
                  <a:schemeClr val="accent2"/>
                </a:solidFill>
                <a:latin typeface="Times New Roman" panose="02020603050405020304" pitchFamily="18" charset="0"/>
              </a:rPr>
              <a:t> </a:t>
            </a:r>
            <a:r>
              <a:rPr lang="en-US" sz="3200" b="1" dirty="0" smtClean="0">
                <a:solidFill>
                  <a:schemeClr val="accent2"/>
                </a:solidFill>
                <a:latin typeface="Times New Roman" panose="02020603050405020304" pitchFamily="18" charset="0"/>
              </a:rPr>
              <a:t>2</a:t>
            </a:r>
          </a:p>
          <a:p>
            <a:pPr eaLnBrk="1" hangingPunct="1"/>
            <a:endParaRPr lang="en-US" sz="3200" b="1" dirty="0">
              <a:solidFill>
                <a:schemeClr val="accent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659" y="3573016"/>
            <a:ext cx="3509765" cy="23762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290" y="692696"/>
            <a:ext cx="3496142" cy="237626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620688"/>
            <a:ext cx="3528392" cy="237626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8024" y="3652180"/>
            <a:ext cx="3523456" cy="2297100"/>
          </a:xfrm>
          <a:prstGeom prst="rect">
            <a:avLst/>
          </a:prstGeom>
        </p:spPr>
      </p:pic>
      <p:sp>
        <p:nvSpPr>
          <p:cNvPr id="12" name="TextBox 11"/>
          <p:cNvSpPr txBox="1"/>
          <p:nvPr/>
        </p:nvSpPr>
        <p:spPr>
          <a:xfrm>
            <a:off x="5253608" y="2998693"/>
            <a:ext cx="3350840"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2400" b="1" spc="50" dirty="0" smtClean="0">
                <a:ln w="11430"/>
                <a:solidFill>
                  <a:schemeClr val="bg2">
                    <a:lumMod val="10000"/>
                  </a:schemeClr>
                </a:solidFill>
                <a:effectLst>
                  <a:outerShdw blurRad="76200" dist="50800" dir="5400000" algn="tl" rotWithShape="0">
                    <a:srgbClr val="000000">
                      <a:alpha val="65000"/>
                    </a:srgbClr>
                  </a:outerShdw>
                </a:effectLst>
              </a:rPr>
              <a:t>Ban đêm trong phòng kín ,  bật đèn, mở mắt</a:t>
            </a:r>
            <a:endParaRPr lang="vi-VN" sz="2400" b="1" spc="50" dirty="0">
              <a:ln w="11430"/>
              <a:solidFill>
                <a:schemeClr val="bg2">
                  <a:lumMod val="10000"/>
                </a:schemeClr>
              </a:solidFill>
              <a:effectLst>
                <a:outerShdw blurRad="76200" dist="50800" dir="5400000" algn="tl" rotWithShape="0">
                  <a:srgbClr val="000000">
                    <a:alpha val="65000"/>
                  </a:srgbClr>
                </a:outerShdw>
              </a:effectLst>
            </a:endParaRPr>
          </a:p>
        </p:txBody>
      </p:sp>
      <p:sp>
        <p:nvSpPr>
          <p:cNvPr id="14" name="TextBox 13"/>
          <p:cNvSpPr txBox="1"/>
          <p:nvPr/>
        </p:nvSpPr>
        <p:spPr>
          <a:xfrm>
            <a:off x="5253608" y="5949280"/>
            <a:ext cx="2592288"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2400" b="1" spc="50" dirty="0" smtClean="0">
                <a:ln w="11430"/>
                <a:solidFill>
                  <a:schemeClr val="bg2">
                    <a:lumMod val="10000"/>
                  </a:schemeClr>
                </a:solidFill>
                <a:effectLst>
                  <a:outerShdw blurRad="76200" dist="50800" dir="5400000" algn="tl" rotWithShape="0">
                    <a:srgbClr val="000000">
                      <a:alpha val="65000"/>
                    </a:srgbClr>
                  </a:outerShdw>
                </a:effectLst>
              </a:rPr>
              <a:t>Ban ngày , ngoài trời, che kín mắt</a:t>
            </a:r>
            <a:endParaRPr lang="vi-VN" sz="2400" b="1" spc="50" dirty="0">
              <a:ln w="11430"/>
              <a:solidFill>
                <a:schemeClr val="bg2">
                  <a:lumMod val="10000"/>
                </a:schemeClr>
              </a:solidFill>
              <a:effectLst>
                <a:outerShdw blurRad="76200" dist="50800" dir="5400000" algn="tl" rotWithShape="0">
                  <a:srgbClr val="000000">
                    <a:alpha val="65000"/>
                  </a:srgbClr>
                </a:outerShdw>
              </a:effectLst>
            </a:endParaRPr>
          </a:p>
        </p:txBody>
      </p:sp>
      <p:sp>
        <p:nvSpPr>
          <p:cNvPr id="4" name="TextBox 3"/>
          <p:cNvSpPr txBox="1"/>
          <p:nvPr/>
        </p:nvSpPr>
        <p:spPr>
          <a:xfrm>
            <a:off x="3851920" y="2053297"/>
            <a:ext cx="1257672" cy="2031325"/>
          </a:xfrm>
          <a:prstGeom prst="rect">
            <a:avLst/>
          </a:prstGeom>
          <a:noFill/>
        </p:spPr>
        <p:txBody>
          <a:bodyPr wrap="square" rtlCol="0">
            <a:spAutoFit/>
          </a:bodyPr>
          <a:lstStyle/>
          <a:p>
            <a:r>
              <a:rPr lang="vi-VN"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hợp nào mắt nhận biết có ánh sáng?</a:t>
            </a:r>
            <a:endParaRPr lang="vi-V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755576" y="0"/>
            <a:ext cx="5794176" cy="584775"/>
          </a:xfrm>
          <a:prstGeom prst="rect">
            <a:avLst/>
          </a:prstGeom>
          <a:noFill/>
        </p:spPr>
        <p:txBody>
          <a:bodyPr wrap="square" rtlCol="0">
            <a:spAutoFit/>
          </a:bodyPr>
          <a:lstStyle/>
          <a:p>
            <a:r>
              <a:rPr lang="vi-VN"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 NHẬN BIẾT ÁNH SÁNG</a:t>
            </a:r>
            <a:endParaRPr lang="vi-VN"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5" name="TextBox 14"/>
          <p:cNvSpPr txBox="1"/>
          <p:nvPr/>
        </p:nvSpPr>
        <p:spPr>
          <a:xfrm>
            <a:off x="3923928" y="1624154"/>
            <a:ext cx="1113656" cy="369332"/>
          </a:xfrm>
          <a:prstGeom prst="rect">
            <a:avLst/>
          </a:prstGeom>
          <a:noFill/>
        </p:spPr>
        <p:txBody>
          <a:bodyPr wrap="square" rtlCol="0">
            <a:spAutoFit/>
          </a:bodyPr>
          <a:lstStyle/>
          <a:p>
            <a:r>
              <a:rPr lang="vi-VN"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HĐ 1</a:t>
            </a:r>
            <a:endParaRPr lang="vi-V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TextBox 17"/>
          <p:cNvSpPr txBox="1"/>
          <p:nvPr/>
        </p:nvSpPr>
        <p:spPr>
          <a:xfrm>
            <a:off x="400995" y="2998693"/>
            <a:ext cx="3528392"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2000" b="1" spc="50" dirty="0" smtClean="0">
                <a:ln w="11430"/>
                <a:solidFill>
                  <a:schemeClr val="bg2">
                    <a:lumMod val="10000"/>
                  </a:schemeClr>
                </a:solidFill>
                <a:effectLst>
                  <a:outerShdw blurRad="76200" dist="50800" dir="5400000" algn="tl" rotWithShape="0">
                    <a:srgbClr val="000000">
                      <a:alpha val="65000"/>
                    </a:srgbClr>
                  </a:outerShdw>
                </a:effectLst>
              </a:rPr>
              <a:t>Ban đêm trong phòng kín , không bật đèn, mở mắt</a:t>
            </a:r>
            <a:endParaRPr lang="vi-VN" sz="2000" b="1" spc="50" dirty="0">
              <a:ln w="11430"/>
              <a:solidFill>
                <a:schemeClr val="bg2">
                  <a:lumMod val="10000"/>
                </a:schemeClr>
              </a:solidFill>
              <a:effectLst>
                <a:outerShdw blurRad="76200" dist="50800" dir="5400000" algn="tl" rotWithShape="0">
                  <a:srgbClr val="000000">
                    <a:alpha val="65000"/>
                  </a:srgbClr>
                </a:outerShdw>
              </a:effectLst>
            </a:endParaRPr>
          </a:p>
        </p:txBody>
      </p:sp>
      <p:sp>
        <p:nvSpPr>
          <p:cNvPr id="19" name="TextBox 18"/>
          <p:cNvSpPr txBox="1"/>
          <p:nvPr/>
        </p:nvSpPr>
        <p:spPr>
          <a:xfrm>
            <a:off x="755576" y="5985301"/>
            <a:ext cx="2592288"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2400" b="1" spc="50" dirty="0" smtClean="0">
                <a:ln w="11430"/>
                <a:solidFill>
                  <a:schemeClr val="bg2">
                    <a:lumMod val="10000"/>
                  </a:schemeClr>
                </a:solidFill>
                <a:effectLst>
                  <a:outerShdw blurRad="76200" dist="50800" dir="5400000" algn="tl" rotWithShape="0">
                    <a:srgbClr val="000000">
                      <a:alpha val="65000"/>
                    </a:srgbClr>
                  </a:outerShdw>
                </a:effectLst>
              </a:rPr>
              <a:t>Ban ngày , ngoài trời, mở mắt</a:t>
            </a:r>
            <a:endParaRPr lang="vi-VN" sz="2400" b="1" spc="50" dirty="0">
              <a:ln w="11430"/>
              <a:solidFill>
                <a:schemeClr val="bg2">
                  <a:lumMod val="10000"/>
                </a:schemeClr>
              </a:solidFill>
              <a:effectLst>
                <a:outerShdw blurRad="76200" dist="50800" dir="5400000" algn="tl" rotWithShape="0">
                  <a:srgbClr val="000000">
                    <a:alpha val="65000"/>
                  </a:srgbClr>
                </a:outerShdw>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2495750"/>
      </p:ext>
    </p:extLst>
  </p:cSld>
  <p:clrMapOvr>
    <a:masterClrMapping/>
  </p:clrMapOvr>
  <p:transition spd="slow" advTm="315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14"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12" grpId="0"/>
      <p:bldP spid="14" grpId="0"/>
      <p:bldP spid="4" grpId="0"/>
      <p:bldP spid="7" grpId="0"/>
      <p:bldP spid="15"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name="CauHoi_3_c3cc9a38-c94a-4eb0-b347-c2ca8f2c6561">
    <p:bg>
      <p:bgPr>
        <a:blipFill>
          <a:blip r:embed="rId4"/>
          <a:stretch>
            <a:fillRect/>
          </a:stretch>
        </a:blipFill>
        <a:effectLst/>
      </p:bgPr>
    </p:bg>
    <p:spTree>
      <p:nvGrpSpPr>
        <p:cNvPr id="1" name=""/>
        <p:cNvGrpSpPr/>
        <p:nvPr/>
      </p:nvGrpSpPr>
      <p:grpSpPr>
        <a:xfrm>
          <a:off x="0" y="0"/>
          <a:ext cx="0" cy="0"/>
          <a:chOff x="0" y="0"/>
          <a:chExt cx="0" cy="0"/>
        </a:xfrm>
      </p:grpSpPr>
      <p:sp>
        <p:nvSpPr>
          <p:cNvPr id="2" name="DS_3"/>
          <p:cNvSpPr txBox="1"/>
          <p:nvPr/>
        </p:nvSpPr>
        <p:spPr>
          <a:xfrm>
            <a:off x="9042400" y="6519446"/>
            <a:ext cx="101600" cy="338554"/>
          </a:xfrm>
          <a:prstGeom prst="rect">
            <a:avLst/>
          </a:prstGeom>
          <a:noFill/>
        </p:spPr>
        <p:txBody>
          <a:bodyPr vert="horz" rtlCol="0">
            <a:spAutoFit/>
          </a:bodyPr>
          <a:lstStyle/>
          <a:p>
            <a:r>
              <a:rPr lang="vi-VN" sz="400" smtClean="0"/>
              <a:t>DS_3</a:t>
            </a:r>
            <a:endParaRPr lang="vi-VN" sz="400"/>
          </a:p>
        </p:txBody>
      </p:sp>
      <p:sp>
        <p:nvSpPr>
          <p:cNvPr id="3" name="txtNoiDung"/>
          <p:cNvSpPr txBox="1"/>
          <p:nvPr/>
        </p:nvSpPr>
        <p:spPr>
          <a:xfrm>
            <a:off x="762000" y="457200"/>
            <a:ext cx="7315200" cy="2677656"/>
          </a:xfrm>
          <a:prstGeom prst="rect">
            <a:avLst/>
          </a:prstGeom>
          <a:noFill/>
        </p:spPr>
        <p:txBody>
          <a:bodyPr vert="horz" rtlCol="0">
            <a:spAutoFit/>
          </a:bodyPr>
          <a:lstStyle/>
          <a:p>
            <a:pPr algn="just"/>
            <a:r>
              <a:rPr lang="vi-VN" sz="2400" smtClean="0">
                <a:solidFill>
                  <a:srgbClr val="000000"/>
                </a:solidFill>
                <a:latin typeface="Times New Roman"/>
              </a:rPr>
              <a:t>Từ những thí nghiệm hoặc quan sát hàng ngày sau đây, trường hợp nào mắt ta nhận biết ánh sáng?</a:t>
            </a:r>
          </a:p>
          <a:p>
            <a:pPr algn="just"/>
            <a:endParaRPr lang="vi-VN" sz="2400" smtClean="0">
              <a:solidFill>
                <a:srgbClr val="000000"/>
              </a:solidFill>
              <a:latin typeface="Times New Roman"/>
            </a:endParaRPr>
          </a:p>
          <a:p>
            <a:pPr algn="just"/>
            <a:r>
              <a:rPr lang="vi-VN" sz="2400" smtClean="0">
                <a:solidFill>
                  <a:srgbClr val="000000"/>
                </a:solidFill>
                <a:latin typeface="Times New Roman"/>
              </a:rPr>
              <a:t> </a:t>
            </a:r>
          </a:p>
          <a:p>
            <a:pPr algn="just"/>
            <a:endParaRPr lang="vi-VN" sz="2400" smtClean="0">
              <a:solidFill>
                <a:srgbClr val="000000"/>
              </a:solidFill>
              <a:latin typeface="Times New Roman"/>
            </a:endParaRPr>
          </a:p>
          <a:p>
            <a:pPr algn="just"/>
            <a:endParaRPr lang="vi-VN" sz="2400" smtClean="0">
              <a:solidFill>
                <a:srgbClr val="000000"/>
              </a:solidFill>
              <a:latin typeface="Times New Roman"/>
            </a:endParaRPr>
          </a:p>
          <a:p>
            <a:pPr algn="just"/>
            <a:endParaRPr lang="vi-VN" sz="2400">
              <a:solidFill>
                <a:srgbClr val="000000"/>
              </a:solidFill>
              <a:latin typeface="Times New Roman"/>
            </a:endParaRPr>
          </a:p>
        </p:txBody>
      </p:sp>
      <p:sp>
        <p:nvSpPr>
          <p:cNvPr id="4" name="DA_S1"/>
          <p:cNvSpPr txBox="1"/>
          <p:nvPr/>
        </p:nvSpPr>
        <p:spPr>
          <a:xfrm>
            <a:off x="797169" y="1676400"/>
            <a:ext cx="5486400" cy="830997"/>
          </a:xfrm>
          <a:prstGeom prst="rect">
            <a:avLst/>
          </a:prstGeom>
          <a:noFill/>
        </p:spPr>
        <p:txBody>
          <a:bodyPr vert="horz" rtlCol="0">
            <a:spAutoFit/>
          </a:bodyPr>
          <a:lstStyle/>
          <a:p>
            <a:pPr algn="just"/>
            <a:r>
              <a:rPr lang="vi-VN" sz="2400" smtClean="0">
                <a:solidFill>
                  <a:srgbClr val="000000"/>
                </a:solidFill>
                <a:latin typeface="Times New Roman"/>
              </a:rPr>
              <a:t>A. Ban đêm đứng trong phòng có cửa gỗ đóng kín, không bật đèn, mở mắt.</a:t>
            </a:r>
            <a:endParaRPr lang="vi-VN" sz="2400">
              <a:solidFill>
                <a:srgbClr val="000000"/>
              </a:solidFill>
              <a:latin typeface="Times New Roman"/>
            </a:endParaRPr>
          </a:p>
        </p:txBody>
      </p:sp>
      <p:sp>
        <p:nvSpPr>
          <p:cNvPr id="5" name="DA_D2"/>
          <p:cNvSpPr txBox="1"/>
          <p:nvPr/>
        </p:nvSpPr>
        <p:spPr>
          <a:xfrm>
            <a:off x="914400" y="2819400"/>
            <a:ext cx="5486400" cy="830997"/>
          </a:xfrm>
          <a:prstGeom prst="rect">
            <a:avLst/>
          </a:prstGeom>
          <a:noFill/>
        </p:spPr>
        <p:txBody>
          <a:bodyPr vert="horz" rtlCol="0">
            <a:spAutoFit/>
          </a:bodyPr>
          <a:lstStyle/>
          <a:p>
            <a:pPr algn="just"/>
            <a:r>
              <a:rPr lang="vi-VN" sz="2400" smtClean="0">
                <a:solidFill>
                  <a:srgbClr val="000000"/>
                </a:solidFill>
                <a:latin typeface="Times New Roman"/>
              </a:rPr>
              <a:t>B. Ban đêm đứng trong phòng đóng kín cửa, bật đèn, mở mắt.</a:t>
            </a:r>
            <a:endParaRPr lang="vi-VN" sz="2400">
              <a:solidFill>
                <a:srgbClr val="000000"/>
              </a:solidFill>
              <a:latin typeface="Times New Roman"/>
            </a:endParaRPr>
          </a:p>
        </p:txBody>
      </p:sp>
      <p:sp>
        <p:nvSpPr>
          <p:cNvPr id="6" name="DA_D3"/>
          <p:cNvSpPr txBox="1"/>
          <p:nvPr/>
        </p:nvSpPr>
        <p:spPr>
          <a:xfrm>
            <a:off x="890954" y="3886200"/>
            <a:ext cx="5486400" cy="461665"/>
          </a:xfrm>
          <a:prstGeom prst="rect">
            <a:avLst/>
          </a:prstGeom>
          <a:noFill/>
        </p:spPr>
        <p:txBody>
          <a:bodyPr vert="horz" rtlCol="0">
            <a:spAutoFit/>
          </a:bodyPr>
          <a:lstStyle/>
          <a:p>
            <a:pPr algn="just"/>
            <a:r>
              <a:rPr lang="vi-VN" sz="2400" smtClean="0">
                <a:solidFill>
                  <a:srgbClr val="000000"/>
                </a:solidFill>
                <a:latin typeface="Times New Roman"/>
              </a:rPr>
              <a:t>C. Ban ngày, đứng ngoài trời, mở mắt.</a:t>
            </a:r>
            <a:endParaRPr lang="vi-VN" sz="2400">
              <a:solidFill>
                <a:srgbClr val="000000"/>
              </a:solidFill>
              <a:latin typeface="Times New Roman"/>
            </a:endParaRPr>
          </a:p>
        </p:txBody>
      </p:sp>
      <p:sp>
        <p:nvSpPr>
          <p:cNvPr id="7" name="DA_S4"/>
          <p:cNvSpPr txBox="1"/>
          <p:nvPr/>
        </p:nvSpPr>
        <p:spPr>
          <a:xfrm>
            <a:off x="914400" y="4572000"/>
            <a:ext cx="5486400" cy="830997"/>
          </a:xfrm>
          <a:prstGeom prst="rect">
            <a:avLst/>
          </a:prstGeom>
          <a:noFill/>
        </p:spPr>
        <p:txBody>
          <a:bodyPr vert="horz" rtlCol="0">
            <a:spAutoFit/>
          </a:bodyPr>
          <a:lstStyle/>
          <a:p>
            <a:pPr algn="just"/>
            <a:r>
              <a:rPr lang="vi-VN" sz="2400" smtClean="0">
                <a:solidFill>
                  <a:srgbClr val="000000"/>
                </a:solidFill>
                <a:latin typeface="Times New Roman"/>
              </a:rPr>
              <a:t>D. Ban ngày, đứng ngoài trời, mở mắt, lấy tay che kín mắt.</a:t>
            </a:r>
            <a:endParaRPr lang="vi-VN" sz="2400">
              <a:solidFill>
                <a:srgbClr val="000000"/>
              </a:solidFill>
              <a:latin typeface="Times New Roman"/>
            </a:endParaRPr>
          </a:p>
        </p:txBody>
      </p:sp>
      <p:sp>
        <p:nvSpPr>
          <p:cNvPr id="8" name="btnTraLoi"/>
          <p:cNvSpPr txBox="1"/>
          <p:nvPr/>
        </p:nvSpPr>
        <p:spPr>
          <a:xfrm>
            <a:off x="7874000" y="5969000"/>
            <a:ext cx="889000" cy="307777"/>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r>
              <a:rPr lang="vi-VN" sz="1400" smtClean="0"/>
              <a:t>Trả lời</a:t>
            </a:r>
            <a:endParaRPr lang="vi-VN" sz="140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8976716"/>
      </p:ext>
    </p:extLst>
  </p:cSld>
  <p:clrMapOvr>
    <a:masterClrMapping/>
  </p:clrMapOvr>
  <mc:AlternateContent xmlns:mc="http://schemas.openxmlformats.org/markup-compatibility/2006" xmlns:p14="http://schemas.microsoft.com/office/powerpoint/2010/main">
    <mc:Choice Requires="p14">
      <p:transition spd="slow" p14:dur="2000" advClick="0" advTm="5066"/>
    </mc:Choice>
    <mc:Fallback xmlns="">
      <p:transition spd="slow" advClick="0" advTm="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ags/tag10.xml><?xml version="1.0" encoding="utf-8"?>
<p:tagLst xmlns:a="http://schemas.openxmlformats.org/drawingml/2006/main" xmlns:r="http://schemas.openxmlformats.org/officeDocument/2006/relationships" xmlns:p="http://schemas.openxmlformats.org/presentationml/2006/main">
  <p:tag name="TIMING" val="|0.7|32.5|1.3"/>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0.4|4.7|2.7"/>
</p:tagLst>
</file>

<file path=ppt/tags/tag3.xml><?xml version="1.0" encoding="utf-8"?>
<p:tagLst xmlns:a="http://schemas.openxmlformats.org/drawingml/2006/main" xmlns:r="http://schemas.openxmlformats.org/officeDocument/2006/relationships" xmlns:p="http://schemas.openxmlformats.org/presentationml/2006/main">
  <p:tag name="TIMING" val="|1.1|5.6"/>
</p:tagLst>
</file>

<file path=ppt/tags/tag4.xml><?xml version="1.0" encoding="utf-8"?>
<p:tagLst xmlns:a="http://schemas.openxmlformats.org/drawingml/2006/main" xmlns:r="http://schemas.openxmlformats.org/officeDocument/2006/relationships" xmlns:p="http://schemas.openxmlformats.org/presentationml/2006/main">
  <p:tag name="TIMING" val="|21.7"/>
</p:tagLst>
</file>

<file path=ppt/tags/tag5.xml><?xml version="1.0" encoding="utf-8"?>
<p:tagLst xmlns:a="http://schemas.openxmlformats.org/drawingml/2006/main" xmlns:r="http://schemas.openxmlformats.org/officeDocument/2006/relationships" xmlns:p="http://schemas.openxmlformats.org/presentationml/2006/main">
  <p:tag name="TIMING" val="|20.8"/>
</p:tagLst>
</file>

<file path=ppt/tags/tag6.xml><?xml version="1.0" encoding="utf-8"?>
<p:tagLst xmlns:a="http://schemas.openxmlformats.org/drawingml/2006/main" xmlns:r="http://schemas.openxmlformats.org/officeDocument/2006/relationships" xmlns:p="http://schemas.openxmlformats.org/presentationml/2006/main">
  <p:tag name="TIMING" val="|0.2|1.5"/>
</p:tagLst>
</file>

<file path=ppt/tags/tag7.xml><?xml version="1.0" encoding="utf-8"?>
<p:tagLst xmlns:a="http://schemas.openxmlformats.org/drawingml/2006/main" xmlns:r="http://schemas.openxmlformats.org/officeDocument/2006/relationships" xmlns:p="http://schemas.openxmlformats.org/presentationml/2006/main">
  <p:tag name="TIMING" val="|14.6"/>
</p:tagLst>
</file>

<file path=ppt/tags/tag8.xml><?xml version="1.0" encoding="utf-8"?>
<p:tagLst xmlns:a="http://schemas.openxmlformats.org/drawingml/2006/main" xmlns:r="http://schemas.openxmlformats.org/officeDocument/2006/relationships" xmlns:p="http://schemas.openxmlformats.org/presentationml/2006/main">
  <p:tag name="TIMING" val="|0.7|19.4"/>
</p:tagLst>
</file>

<file path=ppt/tags/tag9.xml><?xml version="1.0" encoding="utf-8"?>
<p:tagLst xmlns:a="http://schemas.openxmlformats.org/drawingml/2006/main" xmlns:r="http://schemas.openxmlformats.org/officeDocument/2006/relationships" xmlns:p="http://schemas.openxmlformats.org/presentationml/2006/main">
  <p:tag name="TIMING" val="|2.9|8.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CFCFC"/>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CFCF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1 6 " ? > < A r r a y O f Q u e s t i o n _ M o d e l   x m l n s : x s d = " h t t p : / / w w w . w 3 . o r g / 2 0 0 1 / X M L S c h e m a "   x m l n s : x s i = " h t t p : / / w w w . w 3 . o r g / 2 0 0 1 / X M L S c h e m a - i n s t a n c e "   x m l n s = " B i T e c h . Q u e s t i o n _ D a t a . S l i d e 4 " / > 
</file>

<file path=customXml/item2.xml>��< ? x m l   v e r s i o n = " 1 . 0 "   e n c o d i n g = " u t f - 1 6 " ? > < A r r a y O f Q u e s t i o n _ M o d e l   x m l n s : x s d = " h t t p : / / w w w . w 3 . o r g / 2 0 0 1 / X M L S c h e m a "   x m l n s : x s i = " h t t p : / / w w w . w 3 . o r g / 2 0 0 1 / X M L S c h e m a - i n s t a n c e "   x m l n s = " B i T e c h . Q u e s t i o n _ D a t a . S l i d e 1 4 " / > 
</file>

<file path=customXml/item3.xml>��< ? x m l   v e r s i o n = " 1 . 0 "   e n c o d i n g = " u t f - 1 6 " ? > < A r r a y O f Q u e s t i o n _ M o d e l   x m l n s : x s d = " h t t p : / / w w w . w 3 . o r g / 2 0 0 1 / X M L S c h e m a "   x m l n s : x s i = " h t t p : / / w w w . w 3 . o r g / 2 0 0 1 / X M L S c h e m a - i n s t a n c e "   x m l n s = " B i T e c h . Q u e s t i o n _ D a t a . S l i d e 7 " / > 
</file>

<file path=customXml/item4.xml>��< ? x m l   v e r s i o n = " 1 . 0 "   e n c o d i n g = " u t f - 1 6 " ? > < A r r a y O f Q u e s t i o n _ M o d e l   x m l n s : x s d = " h t t p : / / w w w . w 3 . o r g / 2 0 0 1 / X M L S c h e m a "   x m l n s : x s i = " h t t p : / / w w w . w 3 . o r g / 2 0 0 1 / X M L S c h e m a - i n s t a n c e "   x m l n s = " B i T e c h . Q u e s t i o n _ D a t a . S l i d e 1 " >  
     < Q u e s t i o n _ M o d e l >  
         < I d > 3 < / I d >  
         < T i e u D e / >  
         < N o i D u n g > T �  n h �n g   t h �   n g h i �m   h o �c   q u a n   s � t   h � n g   n g � y   s a u   � y ,   t r ��n g   h �p   n � o   m �t   t a   n h �n   b i �t   � n h   s � n g ?  
  
    
  
  
 < / N o i D u n g >  
         < L i s t D a p A n > � p   � n   1   :   B a n   � m   �n g   t r o n g   p h � n g   c �   c �a   g �  � n g   k � n ,   k h � n g   b �t   � n ,   m �  m �t .   -   S a i   | |   � p   � n   2   :   B a n   � m   �n g   t r o n g   p h � n g   � n g   k � n   c �a ,   b �t   � n ,   m �  m �t .   -   � n g   | |   � p   � n   3   :   B a n   n g � y ,   �n g   n g o � i   t r �i ,   m �  m �t .   -   � n g   | |   � p   � n   4   :   B a n   n g � y ,   �n g   n g o � i   t r �i ,   m �  m �t ,   l �y   t a y   c h e   k � n   m �t .   -   S a i   | |   < / L i s t D a p A n >  
         < L i s t D a p A n J s o n F o r m a t > [ { " d a p A n " : " B a n   � m   �n g   t r o n g   p h � n g   c �   c �a   g �  � n g   k � n ,   k h � n g   b �t   � n ,   m �  m �t . " , " D a p A n F o r m a t " : { " F o n t F a m i l y " : " T i m e s   N e w   R o m a n " , " F o n t S i z e " : 3 6 . 0 , " F o n t C o l o r " : " # 0 0 0 0 0 0 " , " W i d t h " : 3 8 4 . 0 , " H e i g h t " : 1 7 . 0 , " P o i n t " : { " X " : 9 6 . 0 , " Y " : 2 6 0 . 0 } } , " c h e c k R i g h t " : f a l s e , " I m a g e L i n k " : n u l l , " I m a g e F o r m a t " : n u l l } , { " d a p A n " : " B a n   � m   �n g   t r o n g   p h � n g   � n g   k � n   c �a ,   b �t   � n ,   m �  m �t . " , " D a p A n F o r m a t " : { " F o n t F a m i l y " : " T i m e s   N e w   R o m a n " , " F o n t S i z e " : 3 6 . 0 , " F o n t C o l o r " : " # 0 0 0 0 0 0 " , " W i d t h " : 3 8 4 . 0 , " H e i g h t " : 1 7 . 0 , " P o i n t " : { " X " : 9 6 . 0 , " Y " : 3 1 7 . 0 } } , " c h e c k R i g h t " : t r u e , " I m a g e L i n k " : n u l l , " I m a g e F o r m a t " : n u l l } , { " d a p A n " : " B a n   n g � y ,   �n g   n g o � i   t r �i ,   m �  m �t . " , " D a p A n F o r m a t " : { " F o n t F a m i l y " : " T i m e s   N e w   R o m a n " , " F o n t S i z e " : 3 6 . 0 , " F o n t C o l o r " : " # 0 0 0 0 0 0 " , " W i d t h " : 3 8 4 . 0 , " H e i g h t " : 1 7 . 0 , " P o i n t " : { " X " : 9 6 . 0 , " Y " : 3 7 4 . 0 } } , " c h e c k R i g h t " : t r u e , " I m a g e L i n k " : n u l l , " I m a g e F o r m a t " : n u l l } , { " d a p A n " : " B a n   n g � y ,   �n g   n g o � i   t r �i ,   m �  m �t ,   l �y   t a y   c h e   k � n   m �t . " , " D a p A n F o r m a t " : { " F o n t F a m i l y " : " T i m e s   N e w   R o m a n " , " F o n t S i z e " : 3 6 . 0 , " F o n t C o l o r " : " # 0 0 0 0 0 0 " , " W i d t h " : 3 8 4 . 0 , " H e i g h t " : 1 7 . 0 , " P o i n t " : { " X " : 9 6 . 0 , " Y " : 4 3 1 . 0 } } , " c h e c k R i g h t " : f a l s e , " I m a g e L i n k " : n u l l , " I m a g e F o r m a t " : n u l l } ] < / L i s t D a p A n J s o n F o r m a t >  
         < L o a i C a u H o i > D S < / L o a i C a u H o i >  
         < Q u i z I m a g e L i n k / >  
         < I m a g e L i n k / >  
         < T i e u D e F o r m a t >  
             < F o n t F a m i l y > T i m e s   N e w   R o m a n < / F o n t F a m i l y >  
             < F o n t S i z e > 4 8 < / F o n t S i z e >  
             < F o n t C o l o r > # 0 0 0 0 0 0 < / F o n t C o l o r >  
             < W i d t h > 5 7 6 < / W i d t h >  
             < H e i g h t > 4 8 < / H e i g h t >  
             < P o i n t >  
                 < X > 1 9 2 < / X >  
                 < Y > 4 8 < / Y >  
             < / P o i n t >  
         < / T i e u D e F o r m a t >  
         < N o i D u n g F o r m a t >  
             < F o n t F a m i l y > T i m e s   N e w   R o m a n < / F o n t F a m i l y >  
             < F o n t S i z e > 3 6 < / F o n t S i z e >  
             < F o n t C o l o r > # 0 0 0 0 0 0 < / F o n t C o l o r >  
             < W i d t h > 7 6 8 < / W i d t h >  
             < H e i g h t > 1 4 4 < / H e i g h t >  
             < P o i n t >  
                 < X > 9 6 < / X >  
                 < Y > 1 0 6 < / Y >  
             < / P o i n t >  
         < / N o i D u n g F o r m a t >  
         < S u b Q u i z >  
             < I d > 3 < / I d >  
             < C a u H o i I d > 3 < / C a u H o i I d >  
             < T i e u D e D u n g > T r �  l �i   � n g < / T i e u D e D u n g >  
             < T i e u D e S a i > T r �  l �i   s a i < / T i e u D e S a i >  
             < N D D u n g >   E m   l � m   � n g   r �i .   C �   2   t r ��n g   h �p   t a   n h �n   b i �t   ��c   c �   � n h   s � n g   �   l � :  
 -   B a n   � m   �n g   t r o n g   p h � n g   � n g   k � n   c �a ,   b �t   � n ,   m �  m �t  
 -   B a n   n g � y   �n g   n g o � i   t r �i ,   m �  m �t  
 C � c   e m   c �   n h �n   t h �y   i �m   g i �n g   n h a u   t r o n g   t r ��n g   h �p   t a   n h �n   b i �t   ��c   c �   � n h   s � n g   l � :   m �  m �t   v �   c �   � n h   s � n g . < / N D D u n g >  
             < N D S a i > E m   l � m   c h �a   � n g   r �i .     2   t r ��n g   h �p   t a   n h �n   b i �t   ��c   c �   � n h   s � n g   p h �i   l � :  
 -   B a n   � m   �n g   t r o n g   p h � n g   � n g   k � n   c �a ,   b �t   � n ,   m �  m �t  
 -   B a n   n g � y   �n g   n g o � i   t r �i ,   m �  m �t .  
 C � c   e m   c �   n h �n   t h �y   i �m   g i �n g   n h a u   t r o n g   t r ��n g   h �p   t a   n h �n   b i �t   ��c   c �   � n h   s � n g   l � :   m �  m �t   v �   c �   � n h   s � n g . < / N D S a i >  
             < T i e u D e D u n g F o r m a t >  
                 < F o n t F a m i l y > T i m e s   N e w   R o m a n < / F o n t F a m i l y >  
                 < F o n t S i z e > 4 8 < / F o n t S i z e >  
                 < F o n t C o l o r > # 0 0 0 0 0 0 < / F o n t C o l o r >  
                 < W i d t h > 5 7 6 < / W i d t h >  
                 < H e i g h t > 4 8 < / H e i g h t >  
                 < P o i n t >  
                     < X > 1 9 2 < / X >  
                     < Y > 4 8 < / Y >  
                 < / P o i n t >  
             < / T i e u D e D u n g F o r m a t >  
             < N o i D u n g D u n g F o r m a t >  
                 < F o n t F a m i l y > T i m e s   N e w   R o m a n < / F o n t F a m i l y >  
                 < F o n t S i z e > 3 6 < / F o n t S i z e >  
                 < F o n t C o l o r > # 0 0 0 0 0 0 < / F o n t C o l o r >  
                 < W i d t h > 5 7 6 < / W i d t h >  
                 < H e i g h t > 4 8 < / H e i g h t >  
                 < P o i n t >  
                     < X > 1 9 2 < / X >  
                     < Y > 1 4 4 < / Y >  
                 < / P o i n t >  
             < / N o i D u n g D u n g F o r m a t >  
             < T i e u D e S a i F o r m a t >  
                 < F o n t F a m i l y > T i m e s   N e w   R o m a n < / F o n t F a m i l y >  
                 < F o n t S i z e > 4 8 < / F o n t S i z e >  
                 < F o n t C o l o r > # 0 0 0 0 0 0 < / F o n t C o l o r >  
                 < W i d t h > 5 7 6 < / W i d t h >  
                 < H e i g h t > 4 8 < / H e i g h t >  
                 < P o i n t >  
                     < X > 1 9 2 < / X >  
                     < Y > 4 8 < / Y >  
                 < / P o i n t >  
             < / T i e u D e S a i F o r m a t >  
             < N o i D u n g S a i F o r m a t >  
                 < F o n t F a m i l y > T i m e s   N e w   R o m a n < / F o n t F a m i l y >  
                 < F o n t S i z e > 3 6 < / F o n t S i z e >  
                 < F o n t C o l o r > # 0 0 0 0 0 0 < / F o n t C o l o r >  
                 < W i d t h > 5 7 6 < / W i d t h >  
                 < H e i g h t > 4 8 < / H e i g h t >  
                 < P o i n t >  
                     < X > 1 9 2 < / X >  
                     < Y > 1 4 4 < / Y >  
                 < / P o i n t >  
             < / N o i D u n g S a i F o r m a t >  
         < / S u b Q u i z >  
     < / Q u e s t i o n _ M o d e l >  
     < Q u e s t i o n _ M o d e l >  
         < I d > 2 < / I d >  
         < T i e u D e / >  
         < N o i D u n g > T h e o   e m   v � o   b a n   � m   �n g   t r o n g   p h � n g   c �   c �a   g �  � n g   k � n ,   t �t   � n ,   m �  m �t   t a     ( 1 ) _ _ _ _ _ _ _     n h �n   t h �y   c �   � n h   s � n g < / N o i D u n g >  
         < L i s t D a p A n > ( 1 )   -   k h � n g   | |   < / L i s t D a p A n >  
         < L i s t D a p A n J s o n F o r m a t > [ { " D a p A n " : " T h e o   e m   v � o   b a n   � m   �n g   t r o n g   p h � n g   c �   c �a   g �  � n g   k � n ,   t �t   � n ,   m �  m �t   t a   " , " D a p A n F o r m a t " : { " F o n t F a m i l y " : " T i m e s   N e w   R o m a n " , " F o n t S i z e " : 3 6 . 0 , " F o n t C o l o r " : " # 0 0 0 0 0 0 " , " W i d t h " : - 1 . 0 , " H e i g h t " : - 1 . 0 , " P o i n t " : n u l l } , " G a c h C h a n " : f a l s e , " c h e c k " : f a l s e , " S T T " : 0 } , { " D a p A n " : " k h � n g " , " D a p A n F o r m a t " : { " F o n t F a m i l y " : " T i m e s   N e w   R o m a n " , " F o n t S i z e " : 3 6 . 0 , " F o n t C o l o r " : " # 0 0 0 0 0 0 " , " W i d t h " : 7 6 8 . 0 , " H e i g h t " : 4 3 . 3 9 6 6 6 6 6 6 6 6 6 6 6 6 8 , " P o i n t " : { " X " : 9 6 . 0 , " Y " : 3 0 0 . 0 } } , " G a c h C h a n " : t r u e , " c h e c k " : f a l s e , " S T T " : 0 } , { " D a p A n " : "     n h �n   t h �y   c �   � n h   s � n g " , " D a p A n F o r m a t " : { " F o n t F a m i l y " : " T i m e s   N e w   R o m a n " , " F o n t S i z e " : 3 6 . 0 , " F o n t C o l o r " : " # 0 0 0 0 0 0 " , " W i d t h " : - 1 . 0 , " H e i g h t " : - 1 . 0 , " P o i n t " : n u l l } , " G a c h C h a n " : f a l s e , " c h e c k " : f a l s e , " S T T " : 0 } ] < / L i s t D a p A n J s o n F o r m a t >  
         < L o a i C a u H o i > D K < / L o a i C a u H o i >  
         < Q u i z I m a g e L i n k / >  
         < I m a g e L i n k / >  
         < T i e u D e F o r m a t >  
             < F o n t F a m i l y > T i m e s   N e w   R o m a n < / F o n t F a m i l y >  
             < F o n t S i z e > 4 8 < / F o n t S i z e >  
             < F o n t C o l o r > # 0 0 0 0 0 0 < / F o n t C o l o r >  
             < W i d t h > 5 7 6 < / W i d t h >  
             < H e i g h t > 4 8 < / H e i g h t >  
             < P o i n t >  
                 < X > 1 9 2 < / X >  
                 < Y > 4 8 < / Y >  
             < / P o i n t >  
         < / T i e u D e F o r m a t >  
         < N o i D u n g F o r m a t >  
             < F o n t F a m i l y > T i m e s   N e w   R o m a n < / F o n t F a m i l y >  
             < F o n t S i z e > 3 6 < / F o n t S i z e >  
             < F o n t C o l o r > # 0 0 0 0 0 0 < / F o n t C o l o r >  
             < W i d t h > 7 6 8 < / W i d t h >  
             < H e i g h t > 1 4 4 < / H e i g h t >  
             < P o i n t >  
                 < X > 9 6 < / X >  
                 < Y > 1 2 6 < / Y >  
             < / P o i n t >  
         < / N o i D u n g F o r m a t >  
         < S u b Q u i z >  
             < I d > 2 < / I d >  
             < C a u H o i I d > 2 < / C a u H o i I d >  
             < T i e u D e D u n g > T r �  l �i   � n g < / T i e u D e D u n g >  
             < T i e u D e S a i > T r �  l �i   s a i < / T i e u D e S a i >  
             < N D D u n g / >  
             < N D S a i / >  
             < T i e u D e D u n g F o r m a t >  
                 < F o n t F a m i l y > T i m e s   N e w   R o m a n < / F o n t F a m i l y >  
                 < F o n t S i z e > 4 8 < / F o n t S i z e >  
                 < F o n t C o l o r > # 0 0 0 0 0 0 < / F o n t C o l o r >  
                 < W i d t h > 5 7 6 < / W i d t h >  
                 < H e i g h t > 4 8 < / H e i g h t >  
                 < P o i n t >  
                     < X > 1 9 2 < / X >  
                     < Y > 4 8 < / Y >  
                 < / P o i n t >  
             < / T i e u D e D u n g F o r m a t >  
             < N o i D u n g D u n g F o r m a t >  
                 < F o n t F a m i l y > T i m e s   N e w   R o m a n < / F o n t F a m i l y >  
                 < F o n t S i z e > 3 6 < / F o n t S i z e >  
                 < F o n t C o l o r > # 0 0 0 0 0 0 < / F o n t C o l o r >  
                 < W i d t h > 5 7 6 < / W i d t h >  
                 < H e i g h t > 4 8 < / H e i g h t >  
                 < P o i n t >  
                     < X > 1 9 2 < / X >  
                     < Y > 1 4 4 < / Y >  
                 < / P o i n t >  
             < / N o i D u n g D u n g F o r m a t >  
             < T i e u D e S a i F o r m a t >  
                 < F o n t F a m i l y > T i m e s   N e w   R o m a n < / F o n t F a m i l y >  
                 < F o n t S i z e > 4 8 < / F o n t S i z e >  
                 < F o n t C o l o r > # 0 0 0 0 0 0 < / F o n t C o l o r >  
                 < W i d t h > 5 7 6 < / W i d t h >  
                 < H e i g h t > 4 8 < / H e i g h t >  
                 < P o i n t >  
                     < X > 1 9 2 < / X >  
                     < Y > 4 8 < / Y >  
                 < / P o i n t >  
             < / T i e u D e S a i F o r m a t >  
             < N o i D u n g S a i F o r m a t >  
                 < F o n t F a m i l y > T i m e s   N e w   R o m a n < / F o n t F a m i l y >  
                 < F o n t S i z e > 3 6 < / F o n t S i z e >  
                 < F o n t C o l o r > # 0 0 0 0 0 0 < / F o n t C o l o r >  
                 < W i d t h > 5 7 6 < / W i d t h >  
                 < H e i g h t > 4 8 < / H e i g h t >  
                 < P o i n t >  
                     < X > 1 9 2 < / X >  
                     < Y > 1 4 4 < / Y >  
                 < / P o i n t >  
             < / N o i D u n g S a i F o r m a t >  
         < / S u b Q u i z >  
     < / Q u e s t i o n _ M o d e l >  
 < / A r r a y O f Q u e s t i o n _ M o d e l > 
</file>

<file path=customXml/itemProps1.xml><?xml version="1.0" encoding="utf-8"?>
<ds:datastoreItem xmlns:ds="http://schemas.openxmlformats.org/officeDocument/2006/customXml" ds:itemID="{4B3632FE-D92B-4D57-91FB-52169515E094}">
  <ds:schemaRefs>
    <ds:schemaRef ds:uri="http://www.w3.org/2001/XMLSchema"/>
    <ds:schemaRef ds:uri="BiTech.Question_Data.Slide4"/>
  </ds:schemaRefs>
</ds:datastoreItem>
</file>

<file path=customXml/itemProps2.xml><?xml version="1.0" encoding="utf-8"?>
<ds:datastoreItem xmlns:ds="http://schemas.openxmlformats.org/officeDocument/2006/customXml" ds:itemID="{70B9F89A-22D9-4202-937E-A9FA7C0258F9}">
  <ds:schemaRefs>
    <ds:schemaRef ds:uri="http://www.w3.org/2001/XMLSchema"/>
    <ds:schemaRef ds:uri="BiTech.Question_Data.Slide14"/>
  </ds:schemaRefs>
</ds:datastoreItem>
</file>

<file path=customXml/itemProps3.xml><?xml version="1.0" encoding="utf-8"?>
<ds:datastoreItem xmlns:ds="http://schemas.openxmlformats.org/officeDocument/2006/customXml" ds:itemID="{760923D6-E66D-4138-848D-85A8D67F5382}">
  <ds:schemaRefs>
    <ds:schemaRef ds:uri="http://www.w3.org/2001/XMLSchema"/>
    <ds:schemaRef ds:uri="BiTech.Question_Data.Slide7"/>
  </ds:schemaRefs>
</ds:datastoreItem>
</file>

<file path=customXml/itemProps4.xml><?xml version="1.0" encoding="utf-8"?>
<ds:datastoreItem xmlns:ds="http://schemas.openxmlformats.org/officeDocument/2006/customXml" ds:itemID="{99A86B7E-0429-424A-9F8C-02407625C1E0}">
  <ds:schemaRefs>
    <ds:schemaRef ds:uri="http://www.w3.org/2001/XMLSchema"/>
    <ds:schemaRef ds:uri="BiTech.Question_Data.Slide1"/>
  </ds:schemaRefs>
</ds:datastoreItem>
</file>

<file path=docProps/app.xml><?xml version="1.0" encoding="utf-8"?>
<Properties xmlns="http://schemas.openxmlformats.org/officeDocument/2006/extended-properties" xmlns:vt="http://schemas.openxmlformats.org/officeDocument/2006/docPropsVTypes">
  <TotalTime>1665</TotalTime>
  <Words>2695</Words>
  <Application>Microsoft Office PowerPoint</Application>
  <PresentationFormat>On-screen Show (4:3)</PresentationFormat>
  <Paragraphs>383</Paragraphs>
  <Slides>79</Slides>
  <Notes>5</Notes>
  <HiddenSlides>0</HiddenSlides>
  <MMClips>27</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Sinh vật phù du</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TÒI VÀ THẢO LUẬN</vt:lpstr>
      <vt:lpstr>PowerPoint Presentation</vt:lpstr>
    </vt:vector>
  </TitlesOfParts>
  <Company>LONGCOM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cp:lastModifiedBy>
  <cp:revision>222</cp:revision>
  <dcterms:created xsi:type="dcterms:W3CDTF">2013-02-03T08:52:00Z</dcterms:created>
  <dcterms:modified xsi:type="dcterms:W3CDTF">2021-11-05T08:28:40Z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1033-10.2.0.7456</vt:lpwstr>
  </property>
</Properties>
</file>