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01" r:id="rId2"/>
    <p:sldId id="279" r:id="rId3"/>
    <p:sldId id="280" r:id="rId4"/>
    <p:sldId id="284" r:id="rId5"/>
    <p:sldId id="286" r:id="rId6"/>
    <p:sldId id="287" r:id="rId7"/>
    <p:sldId id="293" r:id="rId8"/>
    <p:sldId id="302" r:id="rId9"/>
    <p:sldId id="303" r:id="rId10"/>
    <p:sldId id="304" r:id="rId11"/>
    <p:sldId id="305" r:id="rId12"/>
    <p:sldId id="306" r:id="rId13"/>
    <p:sldId id="295" r:id="rId14"/>
    <p:sldId id="296" r:id="rId15"/>
    <p:sldId id="307" r:id="rId16"/>
    <p:sldId id="297" r:id="rId17"/>
    <p:sldId id="298" r:id="rId18"/>
    <p:sldId id="290" r:id="rId19"/>
    <p:sldId id="291" r:id="rId20"/>
    <p:sldId id="299" r:id="rId21"/>
    <p:sldId id="300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33"/>
    <a:srgbClr val="000066"/>
    <a:srgbClr val="00CC00"/>
    <a:srgbClr val="003300"/>
    <a:srgbClr val="FF0000"/>
    <a:srgbClr val="FF99FF"/>
    <a:srgbClr val="A1E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FA2D1E-52A3-4EFD-9C79-3323C7DCCFC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A2D1E-52A3-4EFD-9C79-3323C7DCCFCC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138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D38B5-9A07-47F3-92A2-1634BA66ABF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97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CC81-90F9-4643-B4C0-3503F85D1A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092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CC81-90F9-4643-B4C0-3503F85D1A2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8455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CC81-90F9-4643-B4C0-3503F85D1A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680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CC81-90F9-4643-B4C0-3503F85D1A2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6361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5CC81-90F9-4643-B4C0-3503F85D1A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461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7FC9E-5CF1-4BF7-AD17-32B595EAD7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122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EDADA-A579-4F41-B802-6504ECB8BA6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4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69C5D-C946-40DF-B9A6-67256F3EDF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442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CC559-D1D7-4BA5-911D-0F9507FC1D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4900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F30A4-7A7C-4FBD-B2E0-FCACE63623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555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2DEF-75A3-4C4F-BCD2-AEC99BC952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09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411C4-A061-48F5-BF72-4FD5511D923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973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51C59-729F-4B03-B268-93840BF78C5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31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59DAD-6EFD-489E-B732-7B8C401787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136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669E9-07B9-4022-AF47-6CCD8ECCFC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46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C5CC81-90F9-4643-B4C0-3503F85D1A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25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2.jp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Giao%20an\2020-2021\Cau%203%203.mp4" TargetMode="External"/><Relationship Id="rId1" Type="http://schemas.microsoft.com/office/2007/relationships/media" Target="file:///D:\Giao%20an\2020-2021\Cau%203%203.mp4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Giao%20an\2020-2021\Cau%204%204.mp4" TargetMode="External"/><Relationship Id="rId1" Type="http://schemas.microsoft.com/office/2007/relationships/media" Target="file:///D:\Giao%20an\2020-2021\Cau%204%204.mp4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Giao%20an\2020-2021\Cau%203%20+%204.mp4" TargetMode="External"/><Relationship Id="rId1" Type="http://schemas.microsoft.com/office/2007/relationships/media" Target="file:///D:\Giao%20an\2020-2021\Cau%203%20+%204.mp4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Giao%20an\2020-2021\Ca%20bai.mp4" TargetMode="External"/><Relationship Id="rId1" Type="http://schemas.microsoft.com/office/2007/relationships/media" Target="file:///D:\Giao%20an\2020-2021\Ca%20bai.mp4" TargetMode="Externa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video" Target="file:///C:\Users\TV\Downloads\Gi&#7899;i%20thi&#7879;u%20v&#7873;%20tr&#7889;ng%20&#272;&#7891;ng%20&#272;&#244;ng%20S&#417;n-%20H&#249;ng%20V&#432;&#417;ng%2092-92%20Binh%20DInh.mp4" TargetMode="External"/><Relationship Id="rId1" Type="http://schemas.microsoft.com/office/2007/relationships/media" Target="file:///C:\Users\TV\Downloads\Gi&#7899;i%20thi&#7879;u%20v&#7873;%20tr&#7889;ng%20&#272;&#7891;ng%20&#272;&#244;ng%20S&#417;n-%20H&#249;ng%20V&#432;&#417;ng%2092-92%20Binh%20DInh.mp4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jpeg"/><Relationship Id="rId7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Giao%20an\2020-2021\Bai%20du%20thi%20GVG%20(TK)\Gioi%20thieu%20n&#432;&#7899;c%20&#272;&#7913;c.mp4" TargetMode="External"/><Relationship Id="rId1" Type="http://schemas.microsoft.com/office/2007/relationships/media" Target="file:///D:\Giao%20an\2020-2021\Bai%20du%20thi%20GVG%20(TK)\Gioi%20thieu%20n&#432;&#7899;c%20&#272;&#7913;c.mp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Giao%20an\2020-2021\Cau%201%201.mp4" TargetMode="External"/><Relationship Id="rId1" Type="http://schemas.microsoft.com/office/2007/relationships/media" Target="file:///D:\Giao%20an\2020-2021\Cau%201%201.mp4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Giao%20an\2020-2021\Cau%202%202.mp4" TargetMode="External"/><Relationship Id="rId1" Type="http://schemas.microsoft.com/office/2007/relationships/media" Target="file:///D:\Giao%20an\2020-2021\Cau%202%202.mp4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Giao%20an\2020-2021\Cau%201%20+%202.mp4" TargetMode="External"/><Relationship Id="rId1" Type="http://schemas.microsoft.com/office/2007/relationships/media" Target="file:///D:\Giao%20an\2020-2021\Cau%201%20+%202.mp4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2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/>
          <p:cNvSpPr>
            <a:spLocks noChangeArrowheads="1" noChangeShapeType="1" noTextEdit="1"/>
          </p:cNvSpPr>
          <p:nvPr/>
        </p:nvSpPr>
        <p:spPr bwMode="auto">
          <a:xfrm>
            <a:off x="2209800" y="319088"/>
            <a:ext cx="5257800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 &amp; ĐT </a:t>
            </a:r>
            <a:r>
              <a:rPr lang="en-US" sz="3600" b="1" kern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XÃ BUÔN HỒ</a:t>
            </a:r>
            <a:endParaRPr lang="vi-VN" sz="3600" b="1" kern="1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600" b="1" kern="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vi-VN" sz="3600" b="1" kern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b="1" kern="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&amp;THCS ĐINH NUP9S</a:t>
            </a:r>
            <a:endParaRPr lang="en-US" sz="3600" b="1" kern="1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8" name="WordArt 4"/>
          <p:cNvSpPr>
            <a:spLocks noChangeArrowheads="1" noChangeShapeType="1" noTextEdit="1"/>
          </p:cNvSpPr>
          <p:nvPr/>
        </p:nvSpPr>
        <p:spPr bwMode="auto">
          <a:xfrm>
            <a:off x="1685925" y="2057400"/>
            <a:ext cx="5781675" cy="1714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60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LỚP 6</a:t>
            </a:r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/>
        </p:nvGraphicFramePr>
        <p:xfrm>
          <a:off x="1905000" y="4953000"/>
          <a:ext cx="4953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CorelDRAW" r:id="rId4" imgW="3177479" imgH="2387194" progId="CorelDRAW.Graphic.12">
                  <p:embed/>
                </p:oleObj>
              </mc:Choice>
              <mc:Fallback>
                <p:oleObj name="CorelDRAW" r:id="rId4" imgW="3177479" imgH="2387194" progId="CorelDRAW.Graphic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53000"/>
                        <a:ext cx="4953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0" name="Picture 6" descr="solclef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0"/>
            <a:ext cx="7874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5" descr="AN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1600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16" descr="POINSE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5592763"/>
            <a:ext cx="14478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4" descr="POINSE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5638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6" descr="POINSE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4" descr="POINSET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657600" y="15240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>
              <a:latin typeface="VNI-Bodon-Poster" pitchFamily="2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5862" y="1157044"/>
            <a:ext cx="1447800" cy="4953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CÂU 3</a:t>
            </a:r>
            <a:endParaRPr lang="en-US" dirty="0"/>
          </a:p>
        </p:txBody>
      </p:sp>
      <p:pic>
        <p:nvPicPr>
          <p:cNvPr id="3" name="Cau 3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01494"/>
            <a:ext cx="9144000" cy="5143500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5257800" cy="944563"/>
          </a:xfrm>
        </p:spPr>
        <p:txBody>
          <a:bodyPr/>
          <a:lstStyle/>
          <a:p>
            <a:r>
              <a:rPr lang="en-US" altLang="en-US" sz="4000" b="1" i="1" u="sng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</a:t>
            </a:r>
            <a:endParaRPr lang="en-US" altLang="en-US" sz="4000" b="1" i="1" u="sng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523331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657600" y="15240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>
              <a:latin typeface="VNI-Bodon-Poster" pitchFamily="2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5862" y="1157044"/>
            <a:ext cx="1447800" cy="4953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CÂU 4</a:t>
            </a:r>
            <a:endParaRPr lang="en-US" dirty="0"/>
          </a:p>
        </p:txBody>
      </p:sp>
      <p:pic>
        <p:nvPicPr>
          <p:cNvPr id="3" name="Cau 4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5257800" cy="944563"/>
          </a:xfrm>
        </p:spPr>
        <p:txBody>
          <a:bodyPr/>
          <a:lstStyle/>
          <a:p>
            <a:r>
              <a:rPr lang="en-US" altLang="en-US" sz="4000" b="1" i="1" u="sng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</a:t>
            </a:r>
            <a:endParaRPr lang="en-US" altLang="en-US" sz="4000" b="1" i="1" u="sng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003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657600" y="15240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>
              <a:latin typeface="VNI-Bodon-Poster" pitchFamily="2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5862" y="1157044"/>
            <a:ext cx="1447800" cy="4953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CÂU 3 + 4</a:t>
            </a:r>
            <a:endParaRPr lang="en-US" dirty="0"/>
          </a:p>
        </p:txBody>
      </p:sp>
      <p:pic>
        <p:nvPicPr>
          <p:cNvPr id="5" name="Cau 3 + 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2" y="1707356"/>
            <a:ext cx="9144000" cy="51435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5257800" cy="944563"/>
          </a:xfrm>
        </p:spPr>
        <p:txBody>
          <a:bodyPr/>
          <a:lstStyle/>
          <a:p>
            <a:r>
              <a:rPr lang="en-US" altLang="en-US" sz="4000" b="1" i="1" u="sng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</a:t>
            </a:r>
            <a:endParaRPr lang="en-US" altLang="en-US" sz="4000" b="1" i="1" u="sng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77461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609600" y="257175"/>
            <a:ext cx="41633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CHỈNH BÀI HÁT</a:t>
            </a:r>
          </a:p>
        </p:txBody>
      </p:sp>
      <p:pic>
        <p:nvPicPr>
          <p:cNvPr id="3" name="Ca ba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219200"/>
            <a:ext cx="9144000" cy="5143500"/>
          </a:xfrm>
          <a:prstGeom prst="rect">
            <a:avLst/>
          </a:prstGeom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 rot="2886100">
            <a:off x="8571172" y="2206280"/>
            <a:ext cx="424323" cy="550387"/>
          </a:xfrm>
          <a:prstGeom prst="lightningBol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 rot="2886100">
            <a:off x="6839957" y="3194576"/>
            <a:ext cx="424323" cy="550387"/>
          </a:xfrm>
          <a:prstGeom prst="lightningBol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 rot="2886100">
            <a:off x="8571171" y="4293432"/>
            <a:ext cx="424323" cy="550387"/>
          </a:xfrm>
          <a:prstGeom prst="lightningBol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2886100">
            <a:off x="8620308" y="5198280"/>
            <a:ext cx="424323" cy="550387"/>
          </a:xfrm>
          <a:prstGeom prst="lightningBol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60" decel="100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6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6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60" decel="100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0" accel="10000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0" accel="100000" fill="hold">
                                          <p:stCondLst>
                                            <p:cond delay="56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337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3775"/>
            <a:ext cx="8229600" cy="1879025"/>
          </a:xfrm>
          <a:blipFill>
            <a:blip r:embed="rId3">
              <a:alphaModFix amt="30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những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tích khảo cổ do các nhà khảo cổ học khai quật , phát hiện ra ta có thể hình dung được phần nào sinh hoạt văn hoá nói chung và sinh hoạt âm nhạc nói riêng thời đại Hùng Vương.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solidFill>
                <a:srgbClr val="000066"/>
              </a:solidFill>
              <a:latin typeface="VNI-Bodon-Poster" pitchFamily="2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blipFill>
            <a:blip r:embed="rId3">
              <a:alphaModFix amt="30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ĐỌC THÊM</a:t>
            </a:r>
            <a:endParaRPr lang="en-US" altLang="en-US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57200"/>
            <a:ext cx="9144000" cy="584775"/>
          </a:xfrm>
          <a:prstGeom prst="rect">
            <a:avLst/>
          </a:prstGeom>
          <a:blipFill>
            <a:blip r:embed="rId3">
              <a:alphaModFix amt="30000"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vi-V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 đồng thời đại Hùng Vương</a:t>
            </a:r>
            <a:endParaRPr lang="en-U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4"/>
          <a:stretch/>
        </p:blipFill>
        <p:spPr>
          <a:xfrm>
            <a:off x="412250" y="3302410"/>
            <a:ext cx="3931150" cy="3570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25000" t="12222" r="23333" b="21852"/>
          <a:stretch/>
        </p:blipFill>
        <p:spPr>
          <a:xfrm>
            <a:off x="4457700" y="3316925"/>
            <a:ext cx="4274050" cy="3541076"/>
          </a:xfrm>
          <a:prstGeom prst="rect">
            <a:avLst/>
          </a:prstGeom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alphaModFix amt="3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blipFill>
            <a:blip r:embed="rId6">
              <a:alphaModFix amt="30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ĐỌC THÊM</a:t>
            </a:r>
            <a:endParaRPr lang="en-US" altLang="en-US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57200"/>
            <a:ext cx="9144000" cy="1077218"/>
          </a:xfrm>
          <a:prstGeom prst="rect">
            <a:avLst/>
          </a:prstGeom>
          <a:blipFill>
            <a:blip r:embed="rId6">
              <a:alphaModFix amt="30000"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vi-V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 đồng thời đại Hùng Vương</a:t>
            </a:r>
            <a:endParaRPr lang="en-U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Giới thiệu về trống Đồng Đông Sơn- Hùng Vương 92-92 Binh DI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2192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62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57200"/>
          </a:xfrm>
          <a:blipFill>
            <a:blip r:embed="rId3">
              <a:alphaModFix amt="30000"/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altLang="en-US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ĐỌC THÊM</a:t>
            </a:r>
            <a:endParaRPr lang="en-US" altLang="en-US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457200"/>
            <a:ext cx="9144000" cy="584775"/>
          </a:xfrm>
          <a:prstGeom prst="rect">
            <a:avLst/>
          </a:prstGeom>
          <a:blipFill>
            <a:blip r:embed="rId3">
              <a:alphaModFix amt="30000"/>
            </a:blip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vi-V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 đồng thời đại Hùng Vương</a:t>
            </a:r>
            <a:endParaRPr lang="en-US" sz="3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300" y="1476131"/>
            <a:ext cx="8521700" cy="5262979"/>
          </a:xfrm>
          <a:prstGeom prst="rect">
            <a:avLst/>
          </a:prstGeom>
          <a:blipFill dpi="0" rotWithShape="1">
            <a:blip r:embed="rId3">
              <a:alphaModFix amt="20000"/>
            </a:blip>
            <a:srcRect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 vật tiêu biểu cho đỉnh cao  văn hoá của cư dân nước Văn Lang trong buổi đầu dựng nước là những chiếc trống đồng Đông Sơn. 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vi-V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khắc hoạ trên mặt trống giúp chúng ta biết được đôi nét về cuộc sống trong đó có sinh hoạt múa hát của người xưa. 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vi-V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tâm mặt trống là một ngôi sao, chung quanh là những vòng tròn đồng tâm hình người, động vật , nhà cửa, ghe thuyền… Đáng chú ý là có những hình ảnh từng tốp vũ công mặc trang phục lễ hội có hai vạt dài , đầu đội mũ gắn lông chim, tay cầm nhạc cụ,vú khí( như khèn, giáo mác…)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21087"/>
            <a:ext cx="9144000" cy="457200"/>
          </a:xfr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</p:spPr>
        <p:txBody>
          <a:bodyPr anchor="ctr">
            <a:noAutofit/>
          </a:bodyPr>
          <a:lstStyle/>
          <a:p>
            <a:pPr algn="ctr"/>
            <a:r>
              <a:rPr lang="en-US" alt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nhạc sĩ Việt cổ thời đại Hùng Vương</a:t>
            </a:r>
            <a:endParaRPr lang="en-US" alt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7" name="Picture 3" descr="ds0607amnha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89382"/>
            <a:ext cx="3124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ds0606amnhac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371600"/>
            <a:ext cx="3124200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9" name="Picture 5" descr="ds0605amnhac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4189382"/>
            <a:ext cx="2794000" cy="136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0" name="Picture 6" descr="ds0603amnhac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9382"/>
            <a:ext cx="2667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1" name="Picture 7" descr="ds0602amnhac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2667000" cy="153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ds0601amnhac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1371600"/>
            <a:ext cx="2794000" cy="1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2971800" y="2982913"/>
            <a:ext cx="3124200" cy="646331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</a:rPr>
              <a:t>Nhạc cụ và cách chơi nhạc cụ bộ gõ thời Đông 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Sơn</a:t>
            </a:r>
            <a:endParaRPr lang="en-US" altLang="en-US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6350000" y="5553045"/>
            <a:ext cx="2794000" cy="369332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</a:rPr>
              <a:t>Nhạc sĩ Việt cổ thổi 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khèn</a:t>
            </a:r>
            <a:endParaRPr lang="en-US" altLang="en-US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0" y="2978786"/>
            <a:ext cx="2667000" cy="646331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</a:rPr>
              <a:t>Bốn nhạc sĩ Việt cổ đang giã trống </a:t>
            </a:r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0" y="5573682"/>
            <a:ext cx="2667000" cy="646331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</a:rPr>
              <a:t>Nhạc sĩ Việt cổ cõng nhau thổi khèn múa 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hát</a:t>
            </a:r>
            <a:endParaRPr lang="en-US" altLang="en-US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7" name="Rectangle 13"/>
          <p:cNvSpPr>
            <a:spLocks noChangeArrowheads="1"/>
          </p:cNvSpPr>
          <p:nvPr/>
        </p:nvSpPr>
        <p:spPr bwMode="auto">
          <a:xfrm>
            <a:off x="6324600" y="2978786"/>
            <a:ext cx="2819400" cy="646331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</a:rPr>
              <a:t>Hai nhạc sĩ Việt cổ đang đánh </a:t>
            </a:r>
            <a:r>
              <a:rPr lang="en-US" altLang="en-US" b="1" dirty="0" smtClean="0">
                <a:solidFill>
                  <a:srgbClr val="000066"/>
                </a:solidFill>
                <a:latin typeface="Times New Roman" panose="02020603050405020304" pitchFamily="18" charset="0"/>
              </a:rPr>
              <a:t>cồng</a:t>
            </a:r>
            <a:endParaRPr lang="en-US" altLang="en-US" dirty="0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2971800" y="5553045"/>
            <a:ext cx="3124200" cy="641350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altLang="en-US" b="1" dirty="0">
                <a:solidFill>
                  <a:srgbClr val="000066"/>
                </a:solidFill>
                <a:latin typeface="Times New Roman" panose="02020603050405020304" pitchFamily="18" charset="0"/>
              </a:rPr>
              <a:t>Bốn nhạc sĩ Việt cổ đang giã trống</a:t>
            </a:r>
            <a:r>
              <a:rPr lang="en-US" altLang="en-US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687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3687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70" decel="100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770" decel="100000"/>
                                        <p:tgtEl>
                                          <p:spTgt spid="368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77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77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1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70" decel="100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770" decel="100000"/>
                                        <p:tgtEl>
                                          <p:spTgt spid="368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73" grpId="0" animBg="1"/>
      <p:bldP spid="36874" grpId="0" animBg="1"/>
      <p:bldP spid="36875" grpId="0" animBg="1"/>
      <p:bldP spid="36876" grpId="0" animBg="1"/>
      <p:bldP spid="36877" grpId="0" animBg="1"/>
      <p:bldP spid="368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1066800" y="2209800"/>
            <a:ext cx="7620000" cy="2095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Trống đồng, Lá cờ Tổ quốc</a:t>
            </a:r>
          </a:p>
          <a:p>
            <a:pPr algn="ctr"/>
            <a:r>
              <a:rPr lang="vi-VN" sz="3600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và Truyện Kiều của Nguyễn Du</a:t>
            </a:r>
          </a:p>
          <a:p>
            <a:pPr algn="ctr"/>
            <a:r>
              <a:rPr lang="vi-VN" sz="3600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3 hiện vật tiêu biểu của Việt Nam</a:t>
            </a:r>
          </a:p>
          <a:p>
            <a:pPr algn="ctr"/>
            <a:r>
              <a:rPr lang="vi-VN" sz="3600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 trưng bày ở trụ sở </a:t>
            </a:r>
          </a:p>
          <a:p>
            <a:pPr algn="ctr"/>
            <a:r>
              <a:rPr lang="vi-VN" sz="3600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 hiệp quốc.</a:t>
            </a:r>
            <a:endParaRPr lang="en-US" sz="3600" kern="1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838200" y="457200"/>
            <a:ext cx="3962400" cy="1089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có biết ?</a:t>
            </a:r>
          </a:p>
        </p:txBody>
      </p:sp>
      <p:sp>
        <p:nvSpPr>
          <p:cNvPr id="37894" name="Oval 6" descr="Love1292411"/>
          <p:cNvSpPr>
            <a:spLocks noChangeArrowheads="1"/>
          </p:cNvSpPr>
          <p:nvPr/>
        </p:nvSpPr>
        <p:spPr bwMode="auto">
          <a:xfrm rot="1259398">
            <a:off x="457200" y="4648200"/>
            <a:ext cx="3048000" cy="1503363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Oval 7" descr="Picture1"/>
          <p:cNvSpPr>
            <a:spLocks noChangeArrowheads="1"/>
          </p:cNvSpPr>
          <p:nvPr/>
        </p:nvSpPr>
        <p:spPr bwMode="auto">
          <a:xfrm>
            <a:off x="5334000" y="304800"/>
            <a:ext cx="2743200" cy="16002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838200" y="609600"/>
            <a:ext cx="3733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533400" y="2438400"/>
            <a:ext cx="57912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dirty="0"/>
              <a:t>- </a:t>
            </a:r>
            <a:r>
              <a:rPr lang="en-US" altLang="en-US" sz="2400" b="1" dirty="0">
                <a:solidFill>
                  <a:srgbClr val="663300"/>
                </a:solidFill>
              </a:rPr>
              <a:t>Mỗi dãy trình bày bài hát một lần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457200" y="3195637"/>
            <a:ext cx="60198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solidFill>
                  <a:srgbClr val="663300"/>
                </a:solidFill>
              </a:rPr>
              <a:t>- Hướng dẫn học sinh hát đối đáp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33400" y="4033837"/>
            <a:ext cx="67818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400" b="1" dirty="0">
                <a:solidFill>
                  <a:srgbClr val="663300"/>
                </a:solidFill>
              </a:rPr>
              <a:t>- Khích lệ học sinh trình bày cá nhân, hát theo nhóm</a:t>
            </a:r>
          </a:p>
        </p:txBody>
      </p:sp>
      <p:pic>
        <p:nvPicPr>
          <p:cNvPr id="38920" name="Picture 8" descr="20070919095859_2697_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4003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21" name="Oval 9" descr="Love1292411"/>
          <p:cNvSpPr>
            <a:spLocks noChangeArrowheads="1"/>
          </p:cNvSpPr>
          <p:nvPr/>
        </p:nvSpPr>
        <p:spPr bwMode="auto">
          <a:xfrm rot="1259398">
            <a:off x="6324600" y="609600"/>
            <a:ext cx="1992313" cy="1533525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nimBg="1"/>
      <p:bldP spid="38916" grpId="0" animBg="1"/>
      <p:bldP spid="389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0000"/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571501" y="2636837"/>
            <a:ext cx="1905000" cy="434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Học hát</a:t>
            </a:r>
            <a:r>
              <a:rPr lang="en-US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571501" y="4209655"/>
            <a:ext cx="2552699" cy="4155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Bài đọc thêm: </a:t>
            </a:r>
          </a:p>
        </p:txBody>
      </p:sp>
      <p:pic>
        <p:nvPicPr>
          <p:cNvPr id="6151" name="Picture 16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96200" y="5592763"/>
            <a:ext cx="1447800" cy="126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4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0" y="5638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6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7800" cy="126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4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3"/>
          <p:cNvSpPr>
            <a:spLocks noChangeArrowheads="1" noChangeShapeType="1" noTextEdit="1"/>
          </p:cNvSpPr>
          <p:nvPr/>
        </p:nvSpPr>
        <p:spPr bwMode="auto">
          <a:xfrm>
            <a:off x="2514600" y="1295400"/>
            <a:ext cx="3886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30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3071018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i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“Hô-la- </a:t>
            </a:r>
            <a:r>
              <a:rPr lang="en-US" sz="2800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hô, Hô- la- </a:t>
            </a:r>
            <a:r>
              <a:rPr lang="en-US" sz="2800" i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hê”</a:t>
            </a:r>
            <a:r>
              <a:rPr lang="en-US" sz="2800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Dân ca Đức</a:t>
            </a:r>
            <a:endParaRPr lang="en-US" sz="2800" i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0" y="4809712"/>
            <a:ext cx="5004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 đồng thời đại Hùng Vương</a:t>
            </a:r>
            <a:endParaRPr lang="en-US" sz="28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838200" y="2438400"/>
            <a:ext cx="67913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Học thuộc lời bài hát và tự luyện tập</a:t>
            </a:r>
          </a:p>
        </p:txBody>
      </p:sp>
      <p:sp>
        <p:nvSpPr>
          <p:cNvPr id="39939" name="WordArt 3"/>
          <p:cNvSpPr>
            <a:spLocks noChangeArrowheads="1" noChangeShapeType="1" noTextEdit="1"/>
          </p:cNvSpPr>
          <p:nvPr/>
        </p:nvSpPr>
        <p:spPr bwMode="auto">
          <a:xfrm>
            <a:off x="838200" y="3429000"/>
            <a:ext cx="6553200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Chuẩn bị bài tập đọc nhạc số 10</a:t>
            </a:r>
          </a:p>
        </p:txBody>
      </p:sp>
      <p:sp>
        <p:nvSpPr>
          <p:cNvPr id="39940" name="WordArt 4"/>
          <p:cNvSpPr>
            <a:spLocks noChangeArrowheads="1" noChangeShapeType="1" noTextEdit="1"/>
          </p:cNvSpPr>
          <p:nvPr/>
        </p:nvSpPr>
        <p:spPr bwMode="auto">
          <a:xfrm>
            <a:off x="1295400" y="533400"/>
            <a:ext cx="40386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9943" name="Oval 7" descr="Love1292411"/>
          <p:cNvSpPr>
            <a:spLocks noChangeArrowheads="1"/>
          </p:cNvSpPr>
          <p:nvPr/>
        </p:nvSpPr>
        <p:spPr bwMode="auto">
          <a:xfrm rot="1259398">
            <a:off x="381000" y="5029200"/>
            <a:ext cx="1797050" cy="130175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WordArt 3"/>
          <p:cNvSpPr>
            <a:spLocks noChangeArrowheads="1" noChangeShapeType="1" noTextEdit="1"/>
          </p:cNvSpPr>
          <p:nvPr/>
        </p:nvSpPr>
        <p:spPr bwMode="auto">
          <a:xfrm>
            <a:off x="762000" y="914400"/>
            <a:ext cx="3810000" cy="1524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914400" y="3276600"/>
            <a:ext cx="60960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9" r="131"/>
          <a:stretch/>
        </p:blipFill>
        <p:spPr>
          <a:xfrm>
            <a:off x="381000" y="2514599"/>
            <a:ext cx="7315200" cy="4226607"/>
          </a:xfrm>
          <a:prstGeom prst="rect">
            <a:avLst/>
          </a:prstGeom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1666875" y="3170734"/>
            <a:ext cx="44196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b="1" dirty="0" smtClean="0">
                <a:solidFill>
                  <a:srgbClr val="FFFF00"/>
                </a:solidFill>
                <a:latin typeface="VNI-Times" pitchFamily="2" charset="0"/>
              </a:rPr>
              <a:t>Germany</a:t>
            </a:r>
            <a:endParaRPr lang="en-US" altLang="en-US" sz="2800" b="1" dirty="0">
              <a:solidFill>
                <a:srgbClr val="FFFF00"/>
              </a:solidFill>
              <a:latin typeface="VNI-Times" pitchFamily="2" charset="0"/>
            </a:endParaRP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228600" y="1007885"/>
            <a:ext cx="1905000" cy="4341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Học hát</a:t>
            </a:r>
            <a:r>
              <a:rPr lang="en-US" sz="3600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09699" y="1442066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i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“Hô-la- </a:t>
            </a:r>
            <a:r>
              <a:rPr lang="en-US" sz="2800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hô, Hô- la- </a:t>
            </a:r>
            <a:r>
              <a:rPr lang="en-US" sz="2800" i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hê”</a:t>
            </a:r>
            <a:r>
              <a:rPr lang="en-US" sz="2800" i="1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i="1" kern="10" dirty="0" smtClean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Dân ca Đức</a:t>
            </a:r>
            <a:endParaRPr lang="en-US" sz="2800" i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180975" y="196361"/>
            <a:ext cx="2971800" cy="68574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 1: Học hát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28256" y="149671"/>
            <a:ext cx="2501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bài</a:t>
            </a:r>
            <a:endParaRPr lang="en-US" altLang="en-US" sz="2800" b="1" i="1" u="sng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8600" y="1060084"/>
            <a:ext cx="8077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Cộng hoà liên bang Đức là một nước lớn ở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 âu.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1800" y="0"/>
            <a:ext cx="2254860" cy="1125744"/>
          </a:xfrm>
          <a:prstGeom prst="rect">
            <a:avLst/>
          </a:prstGeom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8256" y="1578403"/>
            <a:ext cx="7158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 kinh tế văn hoá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phát triển cao.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28256" y="2096722"/>
            <a:ext cx="25149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Đức là quê hương của nhiều danh nhân thế giới về các lĩnh vực chính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trị,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học, văn học nghệ thuật</a:t>
            </a:r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28256" y="5493351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vi-VN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 về âm nhạc nước Đức có những tên tuổi các nhạc sĩ lừng danh thế giới như: Hen-đen, Bê-tô-ven, Su-man, Bach…</a:t>
            </a:r>
          </a:p>
        </p:txBody>
      </p:sp>
      <p:pic>
        <p:nvPicPr>
          <p:cNvPr id="7" name="Gioi thieu nước Đứ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4293" y="2091843"/>
            <a:ext cx="6047125" cy="3401508"/>
          </a:xfrm>
          <a:prstGeom prst="rect">
            <a:avLst/>
          </a:prstGeom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28256" y="1048605"/>
            <a:ext cx="880077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Gầ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n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VNI-Times" pitchFamily="2" charset="0"/>
              </a:rPr>
              <a:t>20 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ăm kể từ khi bức tường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Berlin thành hai phần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phá bỏ, công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nổi tiếng thời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Lạnh này vẫn được nhắc đến.</a:t>
            </a:r>
          </a:p>
          <a:p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Một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đoạn tường được bảo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 như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nhở về một chương 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 trong lịch sử Đức.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04800" y="4108357"/>
            <a:ext cx="2473946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về các thành phố lớn ở Đức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eaLnBrk="0" hangingPunct="0"/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0033 0.18032 " pathEditMode="relative" rAng="0" ptsTypes="AA">
                                      <p:cBhvr>
                                        <p:cTn id="5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8197" grpId="0"/>
      <p:bldP spid="8197" grpId="1"/>
      <p:bldP spid="14" grpId="0"/>
      <p:bldP spid="14" grpId="1"/>
      <p:bldP spid="15" grpId="0"/>
      <p:bldP spid="15" grpId="1"/>
      <p:bldP spid="16" grpId="0"/>
      <p:bldP spid="16" grpId="1"/>
      <p:bldP spid="20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990600" y="304800"/>
            <a:ext cx="67818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32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bài hát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81000" y="2057400"/>
            <a:ext cx="7391400" cy="129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Bài hát được viết ở nhịp 2/ 4</a:t>
            </a:r>
          </a:p>
          <a:p>
            <a:pPr>
              <a:buFontTx/>
              <a:buChar char="-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Nhịp 2/ 4: trong mỗi ô nhịp có 2 phách</a:t>
            </a:r>
          </a:p>
          <a:p>
            <a:pPr>
              <a:buFontTx/>
              <a:buChar char="-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phách 1 là phách mạnh</a:t>
            </a:r>
          </a:p>
          <a:p>
            <a:pPr>
              <a:buFontTx/>
              <a:buChar char="-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Phách 2 là phách nhẹ.</a:t>
            </a:r>
          </a:p>
          <a:p>
            <a:pPr>
              <a:buFontTx/>
              <a:buChar char="-"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Gíá trị mỗi phách bằng một nốt đen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838200" y="4114800"/>
            <a:ext cx="33528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Bài gồm có 4 câu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701" grpId="0"/>
      <p:bldP spid="297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30723" name="AutoShape 3"/>
          <p:cNvSpPr>
            <a:spLocks noChangeArrowheads="1"/>
          </p:cNvSpPr>
          <p:nvPr/>
        </p:nvSpPr>
        <p:spPr bwMode="auto">
          <a:xfrm rot="2886100">
            <a:off x="8686800" y="3733800"/>
            <a:ext cx="609600" cy="914400"/>
          </a:xfrm>
          <a:prstGeom prst="lightningBol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 rot="2886100">
            <a:off x="8382000" y="5638800"/>
            <a:ext cx="609600" cy="914400"/>
          </a:xfrm>
          <a:prstGeom prst="lightningBol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 rot="2886100">
            <a:off x="7162800" y="2133600"/>
            <a:ext cx="609600" cy="914400"/>
          </a:xfrm>
          <a:prstGeom prst="lightningBol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 rot="2886100">
            <a:off x="8382000" y="838200"/>
            <a:ext cx="609600" cy="914400"/>
          </a:xfrm>
          <a:prstGeom prst="lightningBol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5105400"/>
            <a:ext cx="381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0" y="3581400"/>
            <a:ext cx="381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0" y="2057400"/>
            <a:ext cx="381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5257800" cy="944563"/>
          </a:xfrm>
        </p:spPr>
        <p:txBody>
          <a:bodyPr/>
          <a:lstStyle/>
          <a:p>
            <a:r>
              <a:rPr lang="en-US" altLang="en-US" sz="4000" b="1" i="1" u="sng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</a:t>
            </a:r>
            <a:endParaRPr lang="en-US" altLang="en-US" sz="4000" b="1" i="1" u="sng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657600" y="15240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>
              <a:latin typeface="VNI-Bodon-Poster" pitchFamily="2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5862" y="1157044"/>
            <a:ext cx="1447800" cy="4953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CÂU 1</a:t>
            </a:r>
            <a:endParaRPr lang="en-US" dirty="0"/>
          </a:p>
        </p:txBody>
      </p:sp>
      <p:pic>
        <p:nvPicPr>
          <p:cNvPr id="4" name="Cau 1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2" y="170735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657600" y="15240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>
              <a:latin typeface="VNI-Bodon-Poster" pitchFamily="2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5862" y="1157044"/>
            <a:ext cx="1447800" cy="4953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CÂU 2</a:t>
            </a:r>
            <a:endParaRPr lang="en-US" dirty="0"/>
          </a:p>
        </p:txBody>
      </p:sp>
      <p:pic>
        <p:nvPicPr>
          <p:cNvPr id="3" name="Cau 2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07356"/>
            <a:ext cx="9144000" cy="5143500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86000" y="228600"/>
            <a:ext cx="5257800" cy="944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sz="4000" b="1" i="1" u="sng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</a:t>
            </a:r>
            <a:endParaRPr lang="en-US" altLang="en-US" sz="4000" b="1" i="1" u="sng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55256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657600" y="1524000"/>
            <a:ext cx="502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>
              <a:latin typeface="VNI-Bodon-Poster" pitchFamily="2" charset="0"/>
            </a:endParaRPr>
          </a:p>
        </p:txBody>
      </p:sp>
      <p:sp>
        <p:nvSpPr>
          <p:cNvPr id="2" name="Pentagon 1"/>
          <p:cNvSpPr/>
          <p:nvPr/>
        </p:nvSpPr>
        <p:spPr>
          <a:xfrm>
            <a:off x="5862" y="1157044"/>
            <a:ext cx="1447800" cy="4953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CÂU 1 + 2</a:t>
            </a:r>
            <a:endParaRPr lang="en-US" dirty="0"/>
          </a:p>
        </p:txBody>
      </p:sp>
      <p:pic>
        <p:nvPicPr>
          <p:cNvPr id="3" name="Cau 1 +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28600"/>
            <a:ext cx="5257800" cy="944563"/>
          </a:xfrm>
        </p:spPr>
        <p:txBody>
          <a:bodyPr/>
          <a:lstStyle/>
          <a:p>
            <a:r>
              <a:rPr lang="en-US" altLang="en-US" sz="4000" b="1" i="1" u="sng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hát</a:t>
            </a:r>
            <a:endParaRPr lang="en-US" altLang="en-US" sz="4000" b="1" i="1" u="sng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1843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1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&quot;/&gt;&lt;property id=&quot;20307&quot; value=&quot;280&quot;/&gt;&lt;/object&gt;&lt;object type=&quot;3&quot; unique_id=&quot;10007&quot;&gt;&lt;property id=&quot;20148&quot; value=&quot;5&quot;/&gt;&lt;property id=&quot;20300&quot; value=&quot;Slide 4&quot;/&gt;&lt;property id=&quot;20307&quot; value=&quot;284&quot;/&gt;&lt;/object&gt;&lt;object type=&quot;3&quot; unique_id=&quot;10008&quot;&gt;&lt;property id=&quot;20148&quot; value=&quot;5&quot;/&gt;&lt;property id=&quot;20300&quot; value=&quot;Slide 5&quot;/&gt;&lt;property id=&quot;20307&quot; value=&quot;285&quot;/&gt;&lt;/object&gt;&lt;object type=&quot;3&quot; unique_id=&quot;10009&quot;&gt;&lt;property id=&quot;20148&quot; value=&quot;5&quot;/&gt;&lt;property id=&quot;20300&quot; value=&quot;Slide 6&quot;/&gt;&lt;property id=&quot;20307&quot; value=&quot;274&quot;/&gt;&lt;/object&gt;&lt;object type=&quot;3&quot; unique_id=&quot;10010&quot;&gt;&lt;property id=&quot;20148&quot; value=&quot;5&quot;/&gt;&lt;property id=&quot;20300&quot; value=&quot;Slide 7&quot;/&gt;&lt;property id=&quot;20307&quot; value=&quot;275&quot;/&gt;&lt;/object&gt;&lt;object type=&quot;3&quot; unique_id=&quot;10011&quot;&gt;&lt;property id=&quot;20148&quot; value=&quot;5&quot;/&gt;&lt;property id=&quot;20300&quot; value=&quot;Slide 8&quot;/&gt;&lt;property id=&quot;20307&quot; value=&quot;260&quot;/&gt;&lt;/object&gt;&lt;object type=&quot;3&quot; unique_id=&quot;10012&quot;&gt;&lt;property id=&quot;20148&quot; value=&quot;5&quot;/&gt;&lt;property id=&quot;20300&quot; value=&quot;Slide 9&quot;/&gt;&lt;property id=&quot;20307&quot; value=&quot;262&quot;/&gt;&lt;/object&gt;&lt;object type=&quot;3&quot; unique_id=&quot;10013&quot;&gt;&lt;property id=&quot;20148&quot; value=&quot;5&quot;/&gt;&lt;property id=&quot;20300&quot; value=&quot;Slide 10&quot;/&gt;&lt;property id=&quot;20307&quot; value=&quot;263&quot;/&gt;&lt;/object&gt;&lt;object type=&quot;3&quot; unique_id=&quot;10014&quot;&gt;&lt;property id=&quot;20148&quot; value=&quot;5&quot;/&gt;&lt;property id=&quot;20300&quot; value=&quot;Slide 11&quot;/&gt;&lt;property id=&quot;20307&quot; value=&quot;264&quot;/&gt;&lt;/object&gt;&lt;object type=&quot;3&quot; unique_id=&quot;10015&quot;&gt;&lt;property id=&quot;20148&quot; value=&quot;5&quot;/&gt;&lt;property id=&quot;20300&quot; value=&quot;Slide 12&quot;/&gt;&lt;property id=&quot;20307&quot; value=&quot;265&quot;/&gt;&lt;/object&gt;&lt;object type=&quot;3&quot; unique_id=&quot;10016&quot;&gt;&lt;property id=&quot;20148&quot; value=&quot;5&quot;/&gt;&lt;property id=&quot;20300&quot; value=&quot;Slide 13&quot;/&gt;&lt;property id=&quot;20307&quot; value=&quot;266&quot;/&gt;&lt;/object&gt;&lt;object type=&quot;3&quot; unique_id=&quot;10017&quot;&gt;&lt;property id=&quot;20148&quot; value=&quot;5&quot;/&gt;&lt;property id=&quot;20300&quot; value=&quot;Slide 14&quot;/&gt;&lt;property id=&quot;20307&quot; value=&quot;286&quot;/&gt;&lt;/object&gt;&lt;object type=&quot;3&quot; unique_id=&quot;10018&quot;&gt;&lt;property id=&quot;20148&quot; value=&quot;5&quot;/&gt;&lt;property id=&quot;20300&quot; value=&quot;Slide 15&quot;/&gt;&lt;property id=&quot;20307&quot; value=&quot;287&quot;/&gt;&lt;/object&gt;&lt;object type=&quot;3&quot; unique_id=&quot;10019&quot;&gt;&lt;property id=&quot;20148&quot; value=&quot;5&quot;/&gt;&lt;property id=&quot;20300&quot; value=&quot;Slide 16 - &amp;quot;Hoïc haùt&amp;quot;&quot;/&gt;&lt;property id=&quot;20307&quot; value=&quot;293&quot;/&gt;&lt;/object&gt;&lt;object type=&quot;3&quot; unique_id=&quot;10020&quot;&gt;&lt;property id=&quot;20148&quot; value=&quot;5&quot;/&gt;&lt;property id=&quot;20300&quot; value=&quot;Slide 17&quot;/&gt;&lt;property id=&quot;20307&quot; value=&quot;295&quot;/&gt;&lt;/object&gt;&lt;object type=&quot;3&quot; unique_id=&quot;10021&quot;&gt;&lt;property id=&quot;20148&quot; value=&quot;5&quot;/&gt;&lt;property id=&quot;20300&quot; value=&quot;Slide 18 - &amp;quot;BAØI ÑOÏC THEÂM&amp;quot;&quot;/&gt;&lt;property id=&quot;20307&quot; value=&quot;296&quot;/&gt;&lt;/object&gt;&lt;object type=&quot;3&quot; unique_id=&quot;10022&quot;&gt;&lt;property id=&quot;20148&quot; value=&quot;5&quot;/&gt;&lt;property id=&quot;20300&quot; value=&quot;Slide 19 - &amp;quot;Troáng ñoàng thôøi ñaïi Huøng Vöông&amp;#x0D;&amp;#x0A;&amp;quot;&quot;/&gt;&lt;property id=&quot;20307&quot; value=&quot;297&quot;/&gt;&lt;/object&gt;&lt;object type=&quot;3&quot; unique_id=&quot;10023&quot;&gt;&lt;property id=&quot;20148&quot; value=&quot;5&quot;/&gt;&lt;property id=&quot;20300&quot; value=&quot;Slide 20 - &amp;quot;Caùc nhaïc só Vieät Cổ thôøi ñaïi Huøng Vöông &amp;quot;&quot;/&gt;&lt;property id=&quot;20307&quot; value=&quot;298&quot;/&gt;&lt;/object&gt;&lt;object type=&quot;3&quot; unique_id=&quot;10024&quot;&gt;&lt;property id=&quot;20148&quot; value=&quot;5&quot;/&gt;&lt;property id=&quot;20300&quot; value=&quot;Slide 21&quot;/&gt;&lt;property id=&quot;20307&quot; value=&quot;290&quot;/&gt;&lt;/object&gt;&lt;object type=&quot;3&quot; unique_id=&quot;10025&quot;&gt;&lt;property id=&quot;20148&quot; value=&quot;5&quot;/&gt;&lt;property id=&quot;20300&quot; value=&quot;Slide 22&quot;/&gt;&lt;property id=&quot;20307&quot; value=&quot;291&quot;/&gt;&lt;/object&gt;&lt;object type=&quot;3&quot; unique_id=&quot;10026&quot;&gt;&lt;property id=&quot;20148&quot; value=&quot;5&quot;/&gt;&lt;property id=&quot;20300&quot; value=&quot;Slide 23&quot;/&gt;&lt;property id=&quot;20307&quot; value=&quot;299&quot;/&gt;&lt;/object&gt;&lt;object type=&quot;3&quot; unique_id=&quot;10027&quot;&gt;&lt;property id=&quot;20148&quot; value=&quot;5&quot;/&gt;&lt;property id=&quot;20300&quot; value=&quot;Slide 24&quot;/&gt;&lt;property id=&quot;20307&quot; value=&quot;30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320</TotalTime>
  <Words>658</Words>
  <Application>Microsoft Office PowerPoint</Application>
  <PresentationFormat>On-screen Show (4:3)</PresentationFormat>
  <Paragraphs>76</Paragraphs>
  <Slides>21</Slides>
  <Notes>1</Notes>
  <HiddenSlides>1</HiddenSlides>
  <MMClips>9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Times New Roman</vt:lpstr>
      <vt:lpstr>Trebuchet MS</vt:lpstr>
      <vt:lpstr>VNI-Bodon-Poster</vt:lpstr>
      <vt:lpstr>VNI-Times</vt:lpstr>
      <vt:lpstr>Wingdings</vt:lpstr>
      <vt:lpstr>Wingdings 3</vt:lpstr>
      <vt:lpstr>Facet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Học hát</vt:lpstr>
      <vt:lpstr>PowerPoint Presentation</vt:lpstr>
      <vt:lpstr>Học hát</vt:lpstr>
      <vt:lpstr>Học hát</vt:lpstr>
      <vt:lpstr>Học hát</vt:lpstr>
      <vt:lpstr>Học hát</vt:lpstr>
      <vt:lpstr>PowerPoint Presentation</vt:lpstr>
      <vt:lpstr>BÀI ĐỌC THÊM</vt:lpstr>
      <vt:lpstr>BÀI ĐỌC THÊM</vt:lpstr>
      <vt:lpstr>BÀI ĐỌC THÊM</vt:lpstr>
      <vt:lpstr>Các nhạc sĩ Việt cổ thời đại Hùng Vương</vt:lpstr>
      <vt:lpstr>PowerPoint Presentation</vt:lpstr>
      <vt:lpstr>PowerPoint Presentation</vt:lpstr>
      <vt:lpstr>PowerPoint Presentation</vt:lpstr>
      <vt:lpstr>PowerPoint Presentation</vt:lpstr>
    </vt:vector>
  </TitlesOfParts>
  <Company>Truong THPT DaTong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MongTrinh</dc:creator>
  <cp:lastModifiedBy>Admin</cp:lastModifiedBy>
  <cp:revision>33</cp:revision>
  <dcterms:created xsi:type="dcterms:W3CDTF">2010-03-26T16:37:32Z</dcterms:created>
  <dcterms:modified xsi:type="dcterms:W3CDTF">2021-05-18T18:17:12Z</dcterms:modified>
</cp:coreProperties>
</file>