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56" r:id="rId3"/>
    <p:sldId id="282" r:id="rId4"/>
    <p:sldId id="258" r:id="rId5"/>
    <p:sldId id="257" r:id="rId6"/>
    <p:sldId id="259" r:id="rId7"/>
    <p:sldId id="306" r:id="rId8"/>
    <p:sldId id="276" r:id="rId9"/>
    <p:sldId id="300" r:id="rId10"/>
    <p:sldId id="299" r:id="rId11"/>
    <p:sldId id="301" r:id="rId12"/>
    <p:sldId id="291" r:id="rId13"/>
    <p:sldId id="298" r:id="rId14"/>
    <p:sldId id="303" r:id="rId15"/>
    <p:sldId id="304" r:id="rId16"/>
    <p:sldId id="30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7" d="100"/>
          <a:sy n="77" d="100"/>
        </p:scale>
        <p:origin x="-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BEAC-B9A5-4236-B2FE-A0DFE24A2C43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C80E5-C978-4D2B-BC38-E92349569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645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C80E5-C978-4D2B-BC38-E923495693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7642D-19DC-4B27-ABB9-D217D5EB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6A4EB6-43F3-47AC-9DBC-4AA3326560E6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056325-659A-483A-B8E4-FA76DDE4662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&#7873;n/1497201823980241493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&#7873;n\1497201823980241493.mp4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slide" Target="slide16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&#7873;n\4269262116853180724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4269262116853180724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sz="4400" b="0">
              <a:solidFill>
                <a:schemeClr val="tx2"/>
              </a:solidFill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altLang="en-US" sz="3200" b="0"/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434975" y="519113"/>
            <a:ext cx="79248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PHÒNG GD – ĐT THỊ XÃ BUÔN HỒ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TRƯỜNG TH&amp;THCS ĐINH NÚP</a:t>
            </a:r>
          </a:p>
        </p:txBody>
      </p:sp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924800" cy="17811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NHIỆT LIỆT CHÀO MỪNG QUÝ THẦY CÔ VỀ DỰ GIỜ </a:t>
            </a:r>
          </a:p>
        </p:txBody>
      </p:sp>
      <p:sp>
        <p:nvSpPr>
          <p:cNvPr id="2054" name="WordArt 14"/>
          <p:cNvSpPr>
            <a:spLocks noChangeArrowheads="1" noChangeShapeType="1" noTextEdit="1"/>
          </p:cNvSpPr>
          <p:nvPr/>
        </p:nvSpPr>
        <p:spPr bwMode="auto">
          <a:xfrm>
            <a:off x="1219200" y="4267200"/>
            <a:ext cx="63246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9525">
                  <a:noFill/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sy="50000" kx="-2453608" rotWithShape="0">
                    <a:srgbClr val="990000">
                      <a:alpha val="50000"/>
                    </a:srgbClr>
                  </a:outerShdw>
                </a:effectLst>
                <a:latin typeface="Arial"/>
                <a:cs typeface="Arial"/>
              </a:rPr>
              <a:t>KHOA HỌC</a:t>
            </a:r>
          </a:p>
        </p:txBody>
      </p:sp>
      <p:sp>
        <p:nvSpPr>
          <p:cNvPr id="2055" name="Text Box 15"/>
          <p:cNvSpPr txBox="1">
            <a:spLocks noChangeArrowheads="1"/>
          </p:cNvSpPr>
          <p:nvPr/>
        </p:nvSpPr>
        <p:spPr bwMode="auto">
          <a:xfrm>
            <a:off x="569913" y="6046788"/>
            <a:ext cx="815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i="1" u="sng">
                <a:solidFill>
                  <a:srgbClr val="0000CC"/>
                </a:solidFill>
              </a:rPr>
              <a:t>Giáo viên thực hiện:</a:t>
            </a:r>
            <a:r>
              <a:rPr lang="en-US" altLang="en-US" sz="2400" b="0"/>
              <a:t> </a:t>
            </a:r>
            <a:r>
              <a:rPr lang="en-US" altLang="en-US" sz="2800" i="1">
                <a:solidFill>
                  <a:srgbClr val="FF0000"/>
                </a:solidFill>
              </a:rPr>
              <a:t> LA THỊ BỀN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114800"/>
            <a:ext cx="8610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58262"/>
              </p:ext>
            </p:extLst>
          </p:nvPr>
        </p:nvGraphicFramePr>
        <p:xfrm>
          <a:off x="304800" y="2971800"/>
          <a:ext cx="8686800" cy="39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575"/>
                <a:gridCol w="4817225"/>
              </a:tblGrid>
              <a:tr h="49022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Đáp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nhóm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em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Thủy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màu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gì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Thủy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trong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suốt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không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màu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04800" y="2362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Thảo luận nhóm 2 trả lời các câu hỏi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1295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2741" y="1828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295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114800"/>
            <a:ext cx="8610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2741" y="1828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2741" y="2438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 loại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1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1984766139"/>
              </p:ext>
            </p:extLst>
          </p:nvPr>
        </p:nvGraphicFramePr>
        <p:xfrm>
          <a:off x="119063" y="26773"/>
          <a:ext cx="9024937" cy="4953000"/>
        </p:xfrm>
        <a:graphic>
          <a:graphicData uri="http://schemas.openxmlformats.org/drawingml/2006/table">
            <a:tbl>
              <a:tblPr/>
              <a:tblGrid>
                <a:gridCol w="4514849"/>
                <a:gridCol w="4510088"/>
              </a:tblGrid>
              <a:tr h="964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B19C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THƯỜNG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83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B19C8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469" name="Picture 14" descr="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89" y="1066800"/>
            <a:ext cx="239721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94" y="3810000"/>
            <a:ext cx="3347308" cy="2592917"/>
          </a:xfrm>
          <a:prstGeom prst="rect">
            <a:avLst/>
          </a:prstGeom>
        </p:spPr>
      </p:pic>
      <p:pic>
        <p:nvPicPr>
          <p:cNvPr id="19470" name="Picture 15" descr="a2e1ecd9-e90f-427f-b52e-48760d69c4f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990600"/>
            <a:ext cx="26714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3197894"/>
            <a:ext cx="2209800" cy="1792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2536" y="3432250"/>
            <a:ext cx="1438275" cy="13239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3666" y="1433384"/>
            <a:ext cx="1585912" cy="928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502" y="2790327"/>
            <a:ext cx="1625600" cy="1483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201" y="3394295"/>
            <a:ext cx="2205613" cy="1467735"/>
          </a:xfrm>
          <a:prstGeom prst="rect">
            <a:avLst/>
          </a:prstGeom>
        </p:spPr>
      </p:pic>
      <p:pic>
        <p:nvPicPr>
          <p:cNvPr id="24" name="Picture 16" descr="1251254979_Gioi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64245" y="1639481"/>
            <a:ext cx="1741570" cy="144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tt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146229"/>
            <a:ext cx="1638273" cy="14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 descr="florenceflaskthreecolorty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12558" y="5146229"/>
            <a:ext cx="1981200" cy="13397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130675" y="1447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vi-VN" sz="3600">
              <a:solidFill>
                <a:schemeClr val="bg1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276600" y="3352800"/>
            <a:ext cx="2971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Liên</a:t>
            </a:r>
            <a:r>
              <a:rPr lang="en-US" sz="2800" dirty="0" smtClean="0"/>
              <a:t> </a:t>
            </a:r>
            <a:r>
              <a:rPr lang="en-US" sz="2800" dirty="0" err="1"/>
              <a:t>h</a:t>
            </a:r>
            <a:r>
              <a:rPr lang="en-US" sz="2800" dirty="0" err="1" smtClean="0"/>
              <a:t>ệ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2741" y="1828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2741" y="2438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 loại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www.themegallery.com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4488" y="2057400"/>
            <a:ext cx="5983288" cy="1001713"/>
            <a:chOff x="0" y="1056"/>
            <a:chExt cx="3769" cy="631"/>
          </a:xfrm>
        </p:grpSpPr>
        <p:sp>
          <p:nvSpPr>
            <p:cNvPr id="20523" name="Rectangle 3"/>
            <p:cNvSpPr>
              <a:spLocks noChangeArrowheads="1"/>
            </p:cNvSpPr>
            <p:nvPr/>
          </p:nvSpPr>
          <p:spPr bwMode="invGray">
            <a:xfrm>
              <a:off x="0" y="1152"/>
              <a:ext cx="3216" cy="45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24" name="Group 4"/>
            <p:cNvGrpSpPr>
              <a:grpSpLocks/>
            </p:cNvGrpSpPr>
            <p:nvPr/>
          </p:nvGrpSpPr>
          <p:grpSpPr bwMode="auto">
            <a:xfrm>
              <a:off x="0" y="1056"/>
              <a:ext cx="3769" cy="631"/>
              <a:chOff x="0" y="1056"/>
              <a:chExt cx="3769" cy="631"/>
            </a:xfrm>
          </p:grpSpPr>
          <p:grpSp>
            <p:nvGrpSpPr>
              <p:cNvPr id="20525" name="Group 5"/>
              <p:cNvGrpSpPr>
                <a:grpSpLocks/>
              </p:cNvGrpSpPr>
              <p:nvPr/>
            </p:nvGrpSpPr>
            <p:grpSpPr bwMode="auto">
              <a:xfrm>
                <a:off x="3056" y="1056"/>
                <a:ext cx="713" cy="631"/>
                <a:chOff x="1538" y="1968"/>
                <a:chExt cx="445" cy="432"/>
              </a:xfrm>
            </p:grpSpPr>
            <p:grpSp>
              <p:nvGrpSpPr>
                <p:cNvPr id="20527" name="Group 6"/>
                <p:cNvGrpSpPr>
                  <a:grpSpLocks/>
                </p:cNvGrpSpPr>
                <p:nvPr/>
              </p:nvGrpSpPr>
              <p:grpSpPr bwMode="auto">
                <a:xfrm>
                  <a:off x="1538" y="1968"/>
                  <a:ext cx="445" cy="432"/>
                  <a:chOff x="2208" y="1920"/>
                  <a:chExt cx="1729" cy="1680"/>
                </a:xfrm>
              </p:grpSpPr>
              <p:sp>
                <p:nvSpPr>
                  <p:cNvPr id="20529" name="Oval 7"/>
                  <p:cNvSpPr>
                    <a:spLocks noChangeArrowheads="1"/>
                  </p:cNvSpPr>
                  <p:nvPr/>
                </p:nvSpPr>
                <p:spPr bwMode="gray">
                  <a:xfrm>
                    <a:off x="2257" y="1920"/>
                    <a:ext cx="1680" cy="1680"/>
                  </a:xfrm>
                  <a:prstGeom prst="ellipse">
                    <a:avLst/>
                  </a:prstGeom>
                  <a:solidFill>
                    <a:srgbClr val="66FF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0530" name="Freeform 8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74 w 1321"/>
                      <a:gd name="T1" fmla="*/ 126 h 712"/>
                      <a:gd name="T2" fmla="*/ 1088 w 1321"/>
                      <a:gd name="T3" fmla="*/ 139 h 712"/>
                      <a:gd name="T4" fmla="*/ 1091 w 1321"/>
                      <a:gd name="T5" fmla="*/ 151 h 712"/>
                      <a:gd name="T6" fmla="*/ 1086 w 1321"/>
                      <a:gd name="T7" fmla="*/ 162 h 712"/>
                      <a:gd name="T8" fmla="*/ 1072 w 1321"/>
                      <a:gd name="T9" fmla="*/ 171 h 712"/>
                      <a:gd name="T10" fmla="*/ 1051 w 1321"/>
                      <a:gd name="T11" fmla="*/ 182 h 712"/>
                      <a:gd name="T12" fmla="*/ 1023 w 1321"/>
                      <a:gd name="T13" fmla="*/ 190 h 712"/>
                      <a:gd name="T14" fmla="*/ 988 w 1321"/>
                      <a:gd name="T15" fmla="*/ 197 h 712"/>
                      <a:gd name="T16" fmla="*/ 948 w 1321"/>
                      <a:gd name="T17" fmla="*/ 204 h 712"/>
                      <a:gd name="T18" fmla="*/ 902 w 1321"/>
                      <a:gd name="T19" fmla="*/ 209 h 712"/>
                      <a:gd name="T20" fmla="*/ 852 w 1321"/>
                      <a:gd name="T21" fmla="*/ 214 h 712"/>
                      <a:gd name="T22" fmla="*/ 799 w 1321"/>
                      <a:gd name="T23" fmla="*/ 216 h 712"/>
                      <a:gd name="T24" fmla="*/ 740 w 1321"/>
                      <a:gd name="T25" fmla="*/ 221 h 712"/>
                      <a:gd name="T26" fmla="*/ 681 w 1321"/>
                      <a:gd name="T27" fmla="*/ 222 h 712"/>
                      <a:gd name="T28" fmla="*/ 657 w 1321"/>
                      <a:gd name="T29" fmla="*/ 223 h 712"/>
                      <a:gd name="T30" fmla="*/ 393 w 1321"/>
                      <a:gd name="T31" fmla="*/ 223 h 712"/>
                      <a:gd name="T32" fmla="*/ 389 w 1321"/>
                      <a:gd name="T33" fmla="*/ 223 h 712"/>
                      <a:gd name="T34" fmla="*/ 337 w 1321"/>
                      <a:gd name="T35" fmla="*/ 222 h 712"/>
                      <a:gd name="T36" fmla="*/ 287 w 1321"/>
                      <a:gd name="T37" fmla="*/ 221 h 712"/>
                      <a:gd name="T38" fmla="*/ 240 w 1321"/>
                      <a:gd name="T39" fmla="*/ 218 h 712"/>
                      <a:gd name="T40" fmla="*/ 195 w 1321"/>
                      <a:gd name="T41" fmla="*/ 215 h 712"/>
                      <a:gd name="T42" fmla="*/ 155 w 1321"/>
                      <a:gd name="T43" fmla="*/ 212 h 712"/>
                      <a:gd name="T44" fmla="*/ 118 w 1321"/>
                      <a:gd name="T45" fmla="*/ 207 h 712"/>
                      <a:gd name="T46" fmla="*/ 82 w 1321"/>
                      <a:gd name="T47" fmla="*/ 203 h 712"/>
                      <a:gd name="T48" fmla="*/ 57 w 1321"/>
                      <a:gd name="T49" fmla="*/ 198 h 712"/>
                      <a:gd name="T50" fmla="*/ 29 w 1321"/>
                      <a:gd name="T51" fmla="*/ 191 h 712"/>
                      <a:gd name="T52" fmla="*/ 18 w 1321"/>
                      <a:gd name="T53" fmla="*/ 183 h 712"/>
                      <a:gd name="T54" fmla="*/ 6 w 1321"/>
                      <a:gd name="T55" fmla="*/ 174 h 712"/>
                      <a:gd name="T56" fmla="*/ 0 w 1321"/>
                      <a:gd name="T57" fmla="*/ 164 h 712"/>
                      <a:gd name="T58" fmla="*/ 0 w 1321"/>
                      <a:gd name="T59" fmla="*/ 163 h 712"/>
                      <a:gd name="T60" fmla="*/ 4 w 1321"/>
                      <a:gd name="T61" fmla="*/ 151 h 712"/>
                      <a:gd name="T62" fmla="*/ 16 w 1321"/>
                      <a:gd name="T63" fmla="*/ 140 h 712"/>
                      <a:gd name="T64" fmla="*/ 41 w 1321"/>
                      <a:gd name="T65" fmla="*/ 116 h 712"/>
                      <a:gd name="T66" fmla="*/ 76 w 1321"/>
                      <a:gd name="T67" fmla="*/ 93 h 712"/>
                      <a:gd name="T68" fmla="*/ 122 w 1321"/>
                      <a:gd name="T69" fmla="*/ 74 h 712"/>
                      <a:gd name="T70" fmla="*/ 169 w 1321"/>
                      <a:gd name="T71" fmla="*/ 54 h 712"/>
                      <a:gd name="T72" fmla="*/ 223 w 1321"/>
                      <a:gd name="T73" fmla="*/ 38 h 712"/>
                      <a:gd name="T74" fmla="*/ 282 w 1321"/>
                      <a:gd name="T75" fmla="*/ 26 h 712"/>
                      <a:gd name="T76" fmla="*/ 342 w 1321"/>
                      <a:gd name="T77" fmla="*/ 14 h 712"/>
                      <a:gd name="T78" fmla="*/ 411 w 1321"/>
                      <a:gd name="T79" fmla="*/ 7 h 712"/>
                      <a:gd name="T80" fmla="*/ 480 w 1321"/>
                      <a:gd name="T81" fmla="*/ 4 h 712"/>
                      <a:gd name="T82" fmla="*/ 551 w 1321"/>
                      <a:gd name="T83" fmla="*/ 0 h 712"/>
                      <a:gd name="T84" fmla="*/ 551 w 1321"/>
                      <a:gd name="T85" fmla="*/ 0 h 712"/>
                      <a:gd name="T86" fmla="*/ 627 w 1321"/>
                      <a:gd name="T87" fmla="*/ 4 h 712"/>
                      <a:gd name="T88" fmla="*/ 700 w 1321"/>
                      <a:gd name="T89" fmla="*/ 7 h 712"/>
                      <a:gd name="T90" fmla="*/ 770 w 1321"/>
                      <a:gd name="T91" fmla="*/ 16 h 712"/>
                      <a:gd name="T92" fmla="*/ 835 w 1321"/>
                      <a:gd name="T93" fmla="*/ 28 h 712"/>
                      <a:gd name="T94" fmla="*/ 894 w 1321"/>
                      <a:gd name="T95" fmla="*/ 43 h 712"/>
                      <a:gd name="T96" fmla="*/ 949 w 1321"/>
                      <a:gd name="T97" fmla="*/ 61 h 712"/>
                      <a:gd name="T98" fmla="*/ 998 w 1321"/>
                      <a:gd name="T99" fmla="*/ 80 h 712"/>
                      <a:gd name="T100" fmla="*/ 1040 w 1321"/>
                      <a:gd name="T101" fmla="*/ 102 h 712"/>
                      <a:gd name="T102" fmla="*/ 1074 w 1321"/>
                      <a:gd name="T103" fmla="*/ 126 h 712"/>
                      <a:gd name="T104" fmla="*/ 1074 w 1321"/>
                      <a:gd name="T105" fmla="*/ 12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solidFill>
                    <a:srgbClr val="66FF33"/>
                  </a:solidFill>
                  <a:ln w="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057" name="Text Box 9"/>
                <p:cNvSpPr txBox="1">
                  <a:spLocks noChangeArrowheads="1"/>
                </p:cNvSpPr>
                <p:nvPr/>
              </p:nvSpPr>
              <p:spPr bwMode="gray">
                <a:xfrm>
                  <a:off x="1631" y="2016"/>
                  <a:ext cx="167" cy="199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20526" name="Text Box 10"/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08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sét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xi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măng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285720" y="3214686"/>
            <a:ext cx="6127750" cy="1012825"/>
            <a:chOff x="0" y="2448"/>
            <a:chExt cx="3860" cy="638"/>
          </a:xfrm>
        </p:grpSpPr>
        <p:sp>
          <p:nvSpPr>
            <p:cNvPr id="20507" name="Rectangle 21"/>
            <p:cNvSpPr>
              <a:spLocks noChangeArrowheads="1"/>
            </p:cNvSpPr>
            <p:nvPr/>
          </p:nvSpPr>
          <p:spPr bwMode="invGray">
            <a:xfrm>
              <a:off x="0" y="2592"/>
              <a:ext cx="3582" cy="454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08" name="Group 22"/>
            <p:cNvGrpSpPr>
              <a:grpSpLocks/>
            </p:cNvGrpSpPr>
            <p:nvPr/>
          </p:nvGrpSpPr>
          <p:grpSpPr bwMode="auto">
            <a:xfrm>
              <a:off x="0" y="2448"/>
              <a:ext cx="3860" cy="638"/>
              <a:chOff x="0" y="2448"/>
              <a:chExt cx="3860" cy="638"/>
            </a:xfrm>
          </p:grpSpPr>
          <p:grpSp>
            <p:nvGrpSpPr>
              <p:cNvPr id="20509" name="Group 23"/>
              <p:cNvGrpSpPr>
                <a:grpSpLocks/>
              </p:cNvGrpSpPr>
              <p:nvPr/>
            </p:nvGrpSpPr>
            <p:grpSpPr bwMode="auto">
              <a:xfrm>
                <a:off x="3168" y="2448"/>
                <a:ext cx="692" cy="638"/>
                <a:chOff x="3552" y="3339"/>
                <a:chExt cx="412" cy="392"/>
              </a:xfrm>
            </p:grpSpPr>
            <p:grpSp>
              <p:nvGrpSpPr>
                <p:cNvPr id="20511" name="Group 24"/>
                <p:cNvGrpSpPr>
                  <a:grpSpLocks/>
                </p:cNvGrpSpPr>
                <p:nvPr/>
              </p:nvGrpSpPr>
              <p:grpSpPr bwMode="auto">
                <a:xfrm>
                  <a:off x="3552" y="3339"/>
                  <a:ext cx="412" cy="392"/>
                  <a:chOff x="2016" y="1920"/>
                  <a:chExt cx="1680" cy="1680"/>
                </a:xfrm>
              </p:grpSpPr>
              <p:sp>
                <p:nvSpPr>
                  <p:cNvPr id="20513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9966FF"/>
                      </a:gs>
                      <a:gs pos="100000">
                        <a:srgbClr val="25193E"/>
                      </a:gs>
                    </a:gsLst>
                    <a:lin ang="5400000" scaled="1"/>
                  </a:gradFill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0514" name="Freeform 26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74 w 1321"/>
                      <a:gd name="T1" fmla="*/ 126 h 712"/>
                      <a:gd name="T2" fmla="*/ 1088 w 1321"/>
                      <a:gd name="T3" fmla="*/ 139 h 712"/>
                      <a:gd name="T4" fmla="*/ 1091 w 1321"/>
                      <a:gd name="T5" fmla="*/ 151 h 712"/>
                      <a:gd name="T6" fmla="*/ 1086 w 1321"/>
                      <a:gd name="T7" fmla="*/ 162 h 712"/>
                      <a:gd name="T8" fmla="*/ 1072 w 1321"/>
                      <a:gd name="T9" fmla="*/ 171 h 712"/>
                      <a:gd name="T10" fmla="*/ 1051 w 1321"/>
                      <a:gd name="T11" fmla="*/ 182 h 712"/>
                      <a:gd name="T12" fmla="*/ 1023 w 1321"/>
                      <a:gd name="T13" fmla="*/ 190 h 712"/>
                      <a:gd name="T14" fmla="*/ 988 w 1321"/>
                      <a:gd name="T15" fmla="*/ 197 h 712"/>
                      <a:gd name="T16" fmla="*/ 948 w 1321"/>
                      <a:gd name="T17" fmla="*/ 204 h 712"/>
                      <a:gd name="T18" fmla="*/ 902 w 1321"/>
                      <a:gd name="T19" fmla="*/ 209 h 712"/>
                      <a:gd name="T20" fmla="*/ 852 w 1321"/>
                      <a:gd name="T21" fmla="*/ 214 h 712"/>
                      <a:gd name="T22" fmla="*/ 799 w 1321"/>
                      <a:gd name="T23" fmla="*/ 216 h 712"/>
                      <a:gd name="T24" fmla="*/ 740 w 1321"/>
                      <a:gd name="T25" fmla="*/ 221 h 712"/>
                      <a:gd name="T26" fmla="*/ 681 w 1321"/>
                      <a:gd name="T27" fmla="*/ 222 h 712"/>
                      <a:gd name="T28" fmla="*/ 657 w 1321"/>
                      <a:gd name="T29" fmla="*/ 223 h 712"/>
                      <a:gd name="T30" fmla="*/ 393 w 1321"/>
                      <a:gd name="T31" fmla="*/ 223 h 712"/>
                      <a:gd name="T32" fmla="*/ 389 w 1321"/>
                      <a:gd name="T33" fmla="*/ 223 h 712"/>
                      <a:gd name="T34" fmla="*/ 337 w 1321"/>
                      <a:gd name="T35" fmla="*/ 222 h 712"/>
                      <a:gd name="T36" fmla="*/ 287 w 1321"/>
                      <a:gd name="T37" fmla="*/ 221 h 712"/>
                      <a:gd name="T38" fmla="*/ 240 w 1321"/>
                      <a:gd name="T39" fmla="*/ 218 h 712"/>
                      <a:gd name="T40" fmla="*/ 195 w 1321"/>
                      <a:gd name="T41" fmla="*/ 215 h 712"/>
                      <a:gd name="T42" fmla="*/ 155 w 1321"/>
                      <a:gd name="T43" fmla="*/ 212 h 712"/>
                      <a:gd name="T44" fmla="*/ 118 w 1321"/>
                      <a:gd name="T45" fmla="*/ 207 h 712"/>
                      <a:gd name="T46" fmla="*/ 82 w 1321"/>
                      <a:gd name="T47" fmla="*/ 203 h 712"/>
                      <a:gd name="T48" fmla="*/ 57 w 1321"/>
                      <a:gd name="T49" fmla="*/ 198 h 712"/>
                      <a:gd name="T50" fmla="*/ 29 w 1321"/>
                      <a:gd name="T51" fmla="*/ 191 h 712"/>
                      <a:gd name="T52" fmla="*/ 18 w 1321"/>
                      <a:gd name="T53" fmla="*/ 183 h 712"/>
                      <a:gd name="T54" fmla="*/ 6 w 1321"/>
                      <a:gd name="T55" fmla="*/ 174 h 712"/>
                      <a:gd name="T56" fmla="*/ 0 w 1321"/>
                      <a:gd name="T57" fmla="*/ 164 h 712"/>
                      <a:gd name="T58" fmla="*/ 0 w 1321"/>
                      <a:gd name="T59" fmla="*/ 163 h 712"/>
                      <a:gd name="T60" fmla="*/ 4 w 1321"/>
                      <a:gd name="T61" fmla="*/ 151 h 712"/>
                      <a:gd name="T62" fmla="*/ 16 w 1321"/>
                      <a:gd name="T63" fmla="*/ 140 h 712"/>
                      <a:gd name="T64" fmla="*/ 41 w 1321"/>
                      <a:gd name="T65" fmla="*/ 116 h 712"/>
                      <a:gd name="T66" fmla="*/ 76 w 1321"/>
                      <a:gd name="T67" fmla="*/ 93 h 712"/>
                      <a:gd name="T68" fmla="*/ 122 w 1321"/>
                      <a:gd name="T69" fmla="*/ 74 h 712"/>
                      <a:gd name="T70" fmla="*/ 169 w 1321"/>
                      <a:gd name="T71" fmla="*/ 54 h 712"/>
                      <a:gd name="T72" fmla="*/ 223 w 1321"/>
                      <a:gd name="T73" fmla="*/ 38 h 712"/>
                      <a:gd name="T74" fmla="*/ 282 w 1321"/>
                      <a:gd name="T75" fmla="*/ 26 h 712"/>
                      <a:gd name="T76" fmla="*/ 342 w 1321"/>
                      <a:gd name="T77" fmla="*/ 14 h 712"/>
                      <a:gd name="T78" fmla="*/ 411 w 1321"/>
                      <a:gd name="T79" fmla="*/ 7 h 712"/>
                      <a:gd name="T80" fmla="*/ 480 w 1321"/>
                      <a:gd name="T81" fmla="*/ 4 h 712"/>
                      <a:gd name="T82" fmla="*/ 551 w 1321"/>
                      <a:gd name="T83" fmla="*/ 0 h 712"/>
                      <a:gd name="T84" fmla="*/ 551 w 1321"/>
                      <a:gd name="T85" fmla="*/ 0 h 712"/>
                      <a:gd name="T86" fmla="*/ 627 w 1321"/>
                      <a:gd name="T87" fmla="*/ 4 h 712"/>
                      <a:gd name="T88" fmla="*/ 700 w 1321"/>
                      <a:gd name="T89" fmla="*/ 7 h 712"/>
                      <a:gd name="T90" fmla="*/ 770 w 1321"/>
                      <a:gd name="T91" fmla="*/ 16 h 712"/>
                      <a:gd name="T92" fmla="*/ 835 w 1321"/>
                      <a:gd name="T93" fmla="*/ 28 h 712"/>
                      <a:gd name="T94" fmla="*/ 894 w 1321"/>
                      <a:gd name="T95" fmla="*/ 43 h 712"/>
                      <a:gd name="T96" fmla="*/ 949 w 1321"/>
                      <a:gd name="T97" fmla="*/ 61 h 712"/>
                      <a:gd name="T98" fmla="*/ 998 w 1321"/>
                      <a:gd name="T99" fmla="*/ 80 h 712"/>
                      <a:gd name="T100" fmla="*/ 1040 w 1321"/>
                      <a:gd name="T101" fmla="*/ 102 h 712"/>
                      <a:gd name="T102" fmla="*/ 1074 w 1321"/>
                      <a:gd name="T103" fmla="*/ 126 h 712"/>
                      <a:gd name="T104" fmla="*/ 1074 w 1321"/>
                      <a:gd name="T105" fmla="*/ 12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9966FF"/>
                      </a:gs>
                    </a:gsLst>
                    <a:lin ang="5400000" scaled="1"/>
                  </a:gradFill>
                  <a:ln w="0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07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702" y="3477"/>
                  <a:ext cx="155" cy="181"/>
                </a:xfrm>
                <a:prstGeom prst="rect">
                  <a:avLst/>
                </a:prstGeom>
                <a:noFill/>
                <a:ln w="9525" algn="ctr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C</a:t>
                  </a:r>
                </a:p>
              </p:txBody>
            </p:sp>
          </p:grpSp>
          <p:sp>
            <p:nvSpPr>
              <p:cNvPr id="20510" name="Text Box 28"/>
              <p:cNvSpPr txBox="1">
                <a:spLocks noChangeArrowheads="1"/>
              </p:cNvSpPr>
              <p:nvPr/>
            </p:nvSpPr>
            <p:spPr bwMode="black">
              <a:xfrm>
                <a:off x="0" y="2702"/>
                <a:ext cx="3072" cy="314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p:grpSp>
      </p:grpSp>
      <p:sp>
        <p:nvSpPr>
          <p:cNvPr id="258084" name="AutoShape 36"/>
          <p:cNvSpPr>
            <a:spLocks noChangeArrowheads="1"/>
          </p:cNvSpPr>
          <p:nvPr/>
        </p:nvSpPr>
        <p:spPr bwMode="auto">
          <a:xfrm>
            <a:off x="190500" y="1295400"/>
            <a:ext cx="7886700" cy="714542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rgbClr val="FF9999"/>
          </a:solidFill>
          <a:ln w="38100" algn="ctr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1.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Thủy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tinh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được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làm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bằng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490" name="Rectangle 51"/>
          <p:cNvSpPr>
            <a:spLocks noChangeArrowheads="1"/>
          </p:cNvSpPr>
          <p:nvPr/>
        </p:nvSpPr>
        <p:spPr bwMode="auto">
          <a:xfrm>
            <a:off x="4479925" y="1219200"/>
            <a:ext cx="184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57263"/>
            <a:endParaRPr lang="en-US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91" name="Rectangle 52"/>
          <p:cNvSpPr>
            <a:spLocks noChangeArrowheads="1"/>
          </p:cNvSpPr>
          <p:nvPr/>
        </p:nvSpPr>
        <p:spPr bwMode="auto">
          <a:xfrm>
            <a:off x="1143000" y="596900"/>
            <a:ext cx="680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pic>
        <p:nvPicPr>
          <p:cNvPr id="20493" name="Picture 2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0" y="-76200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81000" y="2667000"/>
            <a:ext cx="5964238" cy="1006475"/>
            <a:chOff x="0" y="1728"/>
            <a:chExt cx="3757" cy="634"/>
          </a:xfrm>
        </p:grpSpPr>
        <p:sp>
          <p:nvSpPr>
            <p:cNvPr id="20515" name="Rectangle 12"/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16" name="Group 13"/>
            <p:cNvGrpSpPr>
              <a:grpSpLocks/>
            </p:cNvGrpSpPr>
            <p:nvPr/>
          </p:nvGrpSpPr>
          <p:grpSpPr bwMode="auto">
            <a:xfrm>
              <a:off x="0" y="1728"/>
              <a:ext cx="3757" cy="634"/>
              <a:chOff x="0" y="1728"/>
              <a:chExt cx="3757" cy="634"/>
            </a:xfrm>
          </p:grpSpPr>
          <p:grpSp>
            <p:nvGrpSpPr>
              <p:cNvPr id="20517" name="Group 14"/>
              <p:cNvGrpSpPr>
                <a:grpSpLocks/>
              </p:cNvGrpSpPr>
              <p:nvPr/>
            </p:nvGrpSpPr>
            <p:grpSpPr bwMode="auto">
              <a:xfrm>
                <a:off x="3072" y="1728"/>
                <a:ext cx="685" cy="634"/>
                <a:chOff x="3938" y="1968"/>
                <a:chExt cx="430" cy="437"/>
              </a:xfrm>
            </p:grpSpPr>
            <p:grpSp>
              <p:nvGrpSpPr>
                <p:cNvPr id="20519" name="Group 15"/>
                <p:cNvGrpSpPr>
                  <a:grpSpLocks/>
                </p:cNvGrpSpPr>
                <p:nvPr/>
              </p:nvGrpSpPr>
              <p:grpSpPr bwMode="auto">
                <a:xfrm>
                  <a:off x="3938" y="1968"/>
                  <a:ext cx="430" cy="437"/>
                  <a:chOff x="2016" y="1920"/>
                  <a:chExt cx="1680" cy="1680"/>
                </a:xfrm>
              </p:grpSpPr>
              <p:sp>
                <p:nvSpPr>
                  <p:cNvPr id="20521" name="Oval 16"/>
                  <p:cNvSpPr>
                    <a:spLocks noChangeArrowheads="1"/>
                  </p:cNvSpPr>
                  <p:nvPr/>
                </p:nvSpPr>
                <p:spPr bwMode="gray">
                  <a:xfrm>
                    <a:off x="2016" y="1920"/>
                    <a:ext cx="1680" cy="1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96E3"/>
                      </a:gs>
                      <a:gs pos="100000">
                        <a:srgbClr val="162D4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latin typeface="Calibri" pitchFamily="34" charset="0"/>
                      <a:cs typeface="Arial" charset="0"/>
                    </a:endParaRPr>
                  </a:p>
                </p:txBody>
              </p:sp>
              <p:sp>
                <p:nvSpPr>
                  <p:cNvPr id="20522" name="Freeform 17"/>
                  <p:cNvSpPr>
                    <a:spLocks/>
                  </p:cNvSpPr>
                  <p:nvPr/>
                </p:nvSpPr>
                <p:spPr bwMode="gray">
                  <a:xfrm>
                    <a:off x="2208" y="1948"/>
                    <a:ext cx="1296" cy="634"/>
                  </a:xfrm>
                  <a:custGeom>
                    <a:avLst/>
                    <a:gdLst>
                      <a:gd name="T0" fmla="*/ 1074 w 1321"/>
                      <a:gd name="T1" fmla="*/ 126 h 712"/>
                      <a:gd name="T2" fmla="*/ 1088 w 1321"/>
                      <a:gd name="T3" fmla="*/ 139 h 712"/>
                      <a:gd name="T4" fmla="*/ 1091 w 1321"/>
                      <a:gd name="T5" fmla="*/ 151 h 712"/>
                      <a:gd name="T6" fmla="*/ 1086 w 1321"/>
                      <a:gd name="T7" fmla="*/ 162 h 712"/>
                      <a:gd name="T8" fmla="*/ 1072 w 1321"/>
                      <a:gd name="T9" fmla="*/ 171 h 712"/>
                      <a:gd name="T10" fmla="*/ 1051 w 1321"/>
                      <a:gd name="T11" fmla="*/ 182 h 712"/>
                      <a:gd name="T12" fmla="*/ 1023 w 1321"/>
                      <a:gd name="T13" fmla="*/ 190 h 712"/>
                      <a:gd name="T14" fmla="*/ 988 w 1321"/>
                      <a:gd name="T15" fmla="*/ 197 h 712"/>
                      <a:gd name="T16" fmla="*/ 948 w 1321"/>
                      <a:gd name="T17" fmla="*/ 204 h 712"/>
                      <a:gd name="T18" fmla="*/ 902 w 1321"/>
                      <a:gd name="T19" fmla="*/ 209 h 712"/>
                      <a:gd name="T20" fmla="*/ 852 w 1321"/>
                      <a:gd name="T21" fmla="*/ 214 h 712"/>
                      <a:gd name="T22" fmla="*/ 799 w 1321"/>
                      <a:gd name="T23" fmla="*/ 216 h 712"/>
                      <a:gd name="T24" fmla="*/ 740 w 1321"/>
                      <a:gd name="T25" fmla="*/ 221 h 712"/>
                      <a:gd name="T26" fmla="*/ 681 w 1321"/>
                      <a:gd name="T27" fmla="*/ 222 h 712"/>
                      <a:gd name="T28" fmla="*/ 657 w 1321"/>
                      <a:gd name="T29" fmla="*/ 223 h 712"/>
                      <a:gd name="T30" fmla="*/ 393 w 1321"/>
                      <a:gd name="T31" fmla="*/ 223 h 712"/>
                      <a:gd name="T32" fmla="*/ 389 w 1321"/>
                      <a:gd name="T33" fmla="*/ 223 h 712"/>
                      <a:gd name="T34" fmla="*/ 337 w 1321"/>
                      <a:gd name="T35" fmla="*/ 222 h 712"/>
                      <a:gd name="T36" fmla="*/ 287 w 1321"/>
                      <a:gd name="T37" fmla="*/ 221 h 712"/>
                      <a:gd name="T38" fmla="*/ 240 w 1321"/>
                      <a:gd name="T39" fmla="*/ 218 h 712"/>
                      <a:gd name="T40" fmla="*/ 195 w 1321"/>
                      <a:gd name="T41" fmla="*/ 215 h 712"/>
                      <a:gd name="T42" fmla="*/ 155 w 1321"/>
                      <a:gd name="T43" fmla="*/ 212 h 712"/>
                      <a:gd name="T44" fmla="*/ 118 w 1321"/>
                      <a:gd name="T45" fmla="*/ 207 h 712"/>
                      <a:gd name="T46" fmla="*/ 82 w 1321"/>
                      <a:gd name="T47" fmla="*/ 203 h 712"/>
                      <a:gd name="T48" fmla="*/ 57 w 1321"/>
                      <a:gd name="T49" fmla="*/ 198 h 712"/>
                      <a:gd name="T50" fmla="*/ 29 w 1321"/>
                      <a:gd name="T51" fmla="*/ 191 h 712"/>
                      <a:gd name="T52" fmla="*/ 18 w 1321"/>
                      <a:gd name="T53" fmla="*/ 183 h 712"/>
                      <a:gd name="T54" fmla="*/ 6 w 1321"/>
                      <a:gd name="T55" fmla="*/ 174 h 712"/>
                      <a:gd name="T56" fmla="*/ 0 w 1321"/>
                      <a:gd name="T57" fmla="*/ 164 h 712"/>
                      <a:gd name="T58" fmla="*/ 0 w 1321"/>
                      <a:gd name="T59" fmla="*/ 163 h 712"/>
                      <a:gd name="T60" fmla="*/ 4 w 1321"/>
                      <a:gd name="T61" fmla="*/ 151 h 712"/>
                      <a:gd name="T62" fmla="*/ 16 w 1321"/>
                      <a:gd name="T63" fmla="*/ 140 h 712"/>
                      <a:gd name="T64" fmla="*/ 41 w 1321"/>
                      <a:gd name="T65" fmla="*/ 116 h 712"/>
                      <a:gd name="T66" fmla="*/ 76 w 1321"/>
                      <a:gd name="T67" fmla="*/ 93 h 712"/>
                      <a:gd name="T68" fmla="*/ 122 w 1321"/>
                      <a:gd name="T69" fmla="*/ 74 h 712"/>
                      <a:gd name="T70" fmla="*/ 169 w 1321"/>
                      <a:gd name="T71" fmla="*/ 54 h 712"/>
                      <a:gd name="T72" fmla="*/ 223 w 1321"/>
                      <a:gd name="T73" fmla="*/ 38 h 712"/>
                      <a:gd name="T74" fmla="*/ 282 w 1321"/>
                      <a:gd name="T75" fmla="*/ 26 h 712"/>
                      <a:gd name="T76" fmla="*/ 342 w 1321"/>
                      <a:gd name="T77" fmla="*/ 14 h 712"/>
                      <a:gd name="T78" fmla="*/ 411 w 1321"/>
                      <a:gd name="T79" fmla="*/ 7 h 712"/>
                      <a:gd name="T80" fmla="*/ 480 w 1321"/>
                      <a:gd name="T81" fmla="*/ 4 h 712"/>
                      <a:gd name="T82" fmla="*/ 551 w 1321"/>
                      <a:gd name="T83" fmla="*/ 0 h 712"/>
                      <a:gd name="T84" fmla="*/ 551 w 1321"/>
                      <a:gd name="T85" fmla="*/ 0 h 712"/>
                      <a:gd name="T86" fmla="*/ 627 w 1321"/>
                      <a:gd name="T87" fmla="*/ 4 h 712"/>
                      <a:gd name="T88" fmla="*/ 700 w 1321"/>
                      <a:gd name="T89" fmla="*/ 7 h 712"/>
                      <a:gd name="T90" fmla="*/ 770 w 1321"/>
                      <a:gd name="T91" fmla="*/ 16 h 712"/>
                      <a:gd name="T92" fmla="*/ 835 w 1321"/>
                      <a:gd name="T93" fmla="*/ 28 h 712"/>
                      <a:gd name="T94" fmla="*/ 894 w 1321"/>
                      <a:gd name="T95" fmla="*/ 43 h 712"/>
                      <a:gd name="T96" fmla="*/ 949 w 1321"/>
                      <a:gd name="T97" fmla="*/ 61 h 712"/>
                      <a:gd name="T98" fmla="*/ 998 w 1321"/>
                      <a:gd name="T99" fmla="*/ 80 h 712"/>
                      <a:gd name="T100" fmla="*/ 1040 w 1321"/>
                      <a:gd name="T101" fmla="*/ 102 h 712"/>
                      <a:gd name="T102" fmla="*/ 1074 w 1321"/>
                      <a:gd name="T103" fmla="*/ 126 h 712"/>
                      <a:gd name="T104" fmla="*/ 1074 w 1321"/>
                      <a:gd name="T105" fmla="*/ 126 h 71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321"/>
                      <a:gd name="T160" fmla="*/ 0 h 712"/>
                      <a:gd name="T161" fmla="*/ 1321 w 1321"/>
                      <a:gd name="T162" fmla="*/ 712 h 71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321" h="712">
                        <a:moveTo>
                          <a:pt x="1301" y="401"/>
                        </a:moveTo>
                        <a:lnTo>
                          <a:pt x="1317" y="442"/>
                        </a:lnTo>
                        <a:lnTo>
                          <a:pt x="1321" y="481"/>
                        </a:lnTo>
                        <a:lnTo>
                          <a:pt x="1315" y="516"/>
                        </a:lnTo>
                        <a:lnTo>
                          <a:pt x="1298" y="550"/>
                        </a:lnTo>
                        <a:lnTo>
                          <a:pt x="1272" y="579"/>
                        </a:lnTo>
                        <a:lnTo>
                          <a:pt x="1239" y="604"/>
                        </a:lnTo>
                        <a:lnTo>
                          <a:pt x="1196" y="628"/>
                        </a:lnTo>
                        <a:lnTo>
                          <a:pt x="1147" y="649"/>
                        </a:lnTo>
                        <a:lnTo>
                          <a:pt x="1092" y="667"/>
                        </a:lnTo>
                        <a:lnTo>
                          <a:pt x="1031" y="683"/>
                        </a:lnTo>
                        <a:lnTo>
                          <a:pt x="967" y="694"/>
                        </a:lnTo>
                        <a:lnTo>
                          <a:pt x="896" y="704"/>
                        </a:lnTo>
                        <a:lnTo>
                          <a:pt x="824" y="710"/>
                        </a:lnTo>
                        <a:lnTo>
                          <a:pt x="795" y="712"/>
                        </a:lnTo>
                        <a:lnTo>
                          <a:pt x="476" y="712"/>
                        </a:lnTo>
                        <a:lnTo>
                          <a:pt x="472" y="712"/>
                        </a:lnTo>
                        <a:lnTo>
                          <a:pt x="409" y="708"/>
                        </a:lnTo>
                        <a:lnTo>
                          <a:pt x="348" y="704"/>
                        </a:lnTo>
                        <a:lnTo>
                          <a:pt x="290" y="696"/>
                        </a:lnTo>
                        <a:lnTo>
                          <a:pt x="235" y="689"/>
                        </a:lnTo>
                        <a:lnTo>
                          <a:pt x="186" y="677"/>
                        </a:lnTo>
                        <a:lnTo>
                          <a:pt x="141" y="663"/>
                        </a:lnTo>
                        <a:lnTo>
                          <a:pt x="102" y="648"/>
                        </a:lnTo>
                        <a:lnTo>
                          <a:pt x="67" y="630"/>
                        </a:lnTo>
                        <a:lnTo>
                          <a:pt x="39" y="608"/>
                        </a:lnTo>
                        <a:lnTo>
                          <a:pt x="18" y="583"/>
                        </a:lnTo>
                        <a:lnTo>
                          <a:pt x="6" y="554"/>
                        </a:lnTo>
                        <a:lnTo>
                          <a:pt x="0" y="524"/>
                        </a:lnTo>
                        <a:lnTo>
                          <a:pt x="0" y="520"/>
                        </a:lnTo>
                        <a:lnTo>
                          <a:pt x="4" y="487"/>
                        </a:lnTo>
                        <a:lnTo>
                          <a:pt x="16" y="446"/>
                        </a:lnTo>
                        <a:lnTo>
                          <a:pt x="51" y="370"/>
                        </a:lnTo>
                        <a:lnTo>
                          <a:pt x="94" y="299"/>
                        </a:lnTo>
                        <a:lnTo>
                          <a:pt x="147" y="235"/>
                        </a:lnTo>
                        <a:lnTo>
                          <a:pt x="204" y="176"/>
                        </a:lnTo>
                        <a:lnTo>
                          <a:pt x="270" y="125"/>
                        </a:lnTo>
                        <a:lnTo>
                          <a:pt x="341" y="82"/>
                        </a:lnTo>
                        <a:lnTo>
                          <a:pt x="415" y="47"/>
                        </a:lnTo>
                        <a:lnTo>
                          <a:pt x="497" y="21"/>
                        </a:lnTo>
                        <a:lnTo>
                          <a:pt x="581" y="6"/>
                        </a:lnTo>
                        <a:lnTo>
                          <a:pt x="667" y="0"/>
                        </a:lnTo>
                        <a:lnTo>
                          <a:pt x="759" y="6"/>
                        </a:lnTo>
                        <a:lnTo>
                          <a:pt x="847" y="23"/>
                        </a:lnTo>
                        <a:lnTo>
                          <a:pt x="932" y="53"/>
                        </a:lnTo>
                        <a:lnTo>
                          <a:pt x="1010" y="90"/>
                        </a:lnTo>
                        <a:lnTo>
                          <a:pt x="1082" y="137"/>
                        </a:lnTo>
                        <a:lnTo>
                          <a:pt x="1149" y="194"/>
                        </a:lnTo>
                        <a:lnTo>
                          <a:pt x="1208" y="256"/>
                        </a:lnTo>
                        <a:lnTo>
                          <a:pt x="1258" y="325"/>
                        </a:lnTo>
                        <a:lnTo>
                          <a:pt x="1301" y="401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66A7E8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066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4067" y="2028"/>
                  <a:ext cx="166" cy="2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518" name="Text Box 19"/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0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trắng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9873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www.themegallery.com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67131" y="3173414"/>
            <a:ext cx="8373798" cy="1001713"/>
            <a:chOff x="0" y="1097"/>
            <a:chExt cx="3725" cy="631"/>
          </a:xfrm>
        </p:grpSpPr>
        <p:sp>
          <p:nvSpPr>
            <p:cNvPr id="20523" name="Rectangle 3"/>
            <p:cNvSpPr>
              <a:spLocks noChangeArrowheads="1"/>
            </p:cNvSpPr>
            <p:nvPr/>
          </p:nvSpPr>
          <p:spPr bwMode="invGray">
            <a:xfrm>
              <a:off x="0" y="1152"/>
              <a:ext cx="3216" cy="453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24" name="Group 4"/>
            <p:cNvGrpSpPr>
              <a:grpSpLocks/>
            </p:cNvGrpSpPr>
            <p:nvPr/>
          </p:nvGrpSpPr>
          <p:grpSpPr bwMode="auto">
            <a:xfrm>
              <a:off x="0" y="1097"/>
              <a:ext cx="3725" cy="631"/>
              <a:chOff x="0" y="1097"/>
              <a:chExt cx="3725" cy="631"/>
            </a:xfrm>
          </p:grpSpPr>
          <p:grpSp>
            <p:nvGrpSpPr>
              <p:cNvPr id="20525" name="Group 5"/>
              <p:cNvGrpSpPr>
                <a:grpSpLocks/>
              </p:cNvGrpSpPr>
              <p:nvPr/>
            </p:nvGrpSpPr>
            <p:grpSpPr bwMode="auto">
              <a:xfrm>
                <a:off x="3453" y="1097"/>
                <a:ext cx="272" cy="631"/>
                <a:chOff x="1788" y="1996"/>
                <a:chExt cx="170" cy="432"/>
              </a:xfrm>
            </p:grpSpPr>
            <p:sp>
              <p:nvSpPr>
                <p:cNvPr id="20529" name="Oval 7"/>
                <p:cNvSpPr>
                  <a:spLocks noChangeArrowheads="1"/>
                </p:cNvSpPr>
                <p:nvPr/>
              </p:nvSpPr>
              <p:spPr bwMode="gray">
                <a:xfrm>
                  <a:off x="1796" y="1996"/>
                  <a:ext cx="162" cy="432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8057" name="Text Box 9"/>
                <p:cNvSpPr txBox="1">
                  <a:spLocks noChangeArrowheads="1"/>
                </p:cNvSpPr>
                <p:nvPr/>
              </p:nvSpPr>
              <p:spPr bwMode="gray">
                <a:xfrm>
                  <a:off x="1788" y="2088"/>
                  <a:ext cx="165" cy="199"/>
                </a:xfrm>
                <a:prstGeom prst="rect">
                  <a:avLst/>
                </a:prstGeom>
                <a:solidFill>
                  <a:srgbClr val="66FF33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Verdana" pitchFamily="34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526" name="Text Box 10"/>
              <p:cNvSpPr txBox="1">
                <a:spLocks noChangeArrowheads="1"/>
              </p:cNvSpPr>
              <p:nvPr/>
            </p:nvSpPr>
            <p:spPr bwMode="black">
              <a:xfrm>
                <a:off x="0" y="1248"/>
                <a:ext cx="2880" cy="308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suốt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cứng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vỡ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cháy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gỉ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8084" name="AutoShape 36"/>
          <p:cNvSpPr>
            <a:spLocks noChangeArrowheads="1"/>
          </p:cNvSpPr>
          <p:nvPr/>
        </p:nvSpPr>
        <p:spPr bwMode="auto">
          <a:xfrm>
            <a:off x="332130" y="1388848"/>
            <a:ext cx="7287869" cy="744752"/>
          </a:xfrm>
          <a:prstGeom prst="wedgeRoundRectCallout">
            <a:avLst>
              <a:gd name="adj1" fmla="val -19083"/>
              <a:gd name="adj2" fmla="val 42597"/>
              <a:gd name="adj3" fmla="val 16667"/>
            </a:avLst>
          </a:prstGeom>
          <a:solidFill>
            <a:srgbClr val="FF9999"/>
          </a:solidFill>
          <a:ln w="38100" algn="ctr">
            <a:solidFill>
              <a:srgbClr val="FF99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2.Tính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chất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Thủy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tinh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là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0490" name="Rectangle 51"/>
          <p:cNvSpPr>
            <a:spLocks noChangeArrowheads="1"/>
          </p:cNvSpPr>
          <p:nvPr/>
        </p:nvSpPr>
        <p:spPr bwMode="auto">
          <a:xfrm>
            <a:off x="4479925" y="1219200"/>
            <a:ext cx="184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57263"/>
            <a:endParaRPr lang="en-US" b="1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491" name="Rectangle 52"/>
          <p:cNvSpPr>
            <a:spLocks noChangeArrowheads="1"/>
          </p:cNvSpPr>
          <p:nvPr/>
        </p:nvSpPr>
        <p:spPr bwMode="auto">
          <a:xfrm>
            <a:off x="1143000" y="596900"/>
            <a:ext cx="680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57263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</a:p>
        </p:txBody>
      </p:sp>
      <p:pic>
        <p:nvPicPr>
          <p:cNvPr id="20493" name="Picture 2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3" descr="Pic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600" y="-100354"/>
            <a:ext cx="1295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344488" y="3886203"/>
            <a:ext cx="8485498" cy="785813"/>
            <a:chOff x="0" y="2592"/>
            <a:chExt cx="3872" cy="495"/>
          </a:xfrm>
        </p:grpSpPr>
        <p:sp>
          <p:nvSpPr>
            <p:cNvPr id="20507" name="Rectangle 21"/>
            <p:cNvSpPr>
              <a:spLocks noChangeArrowheads="1"/>
            </p:cNvSpPr>
            <p:nvPr/>
          </p:nvSpPr>
          <p:spPr bwMode="invGray">
            <a:xfrm>
              <a:off x="0" y="2592"/>
              <a:ext cx="3320" cy="454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08" name="Group 22"/>
            <p:cNvGrpSpPr>
              <a:grpSpLocks/>
            </p:cNvGrpSpPr>
            <p:nvPr/>
          </p:nvGrpSpPr>
          <p:grpSpPr bwMode="auto">
            <a:xfrm>
              <a:off x="0" y="2597"/>
              <a:ext cx="3872" cy="490"/>
              <a:chOff x="0" y="2597"/>
              <a:chExt cx="3872" cy="490"/>
            </a:xfrm>
          </p:grpSpPr>
          <p:grpSp>
            <p:nvGrpSpPr>
              <p:cNvPr id="20509" name="Group 23"/>
              <p:cNvGrpSpPr>
                <a:grpSpLocks/>
              </p:cNvGrpSpPr>
              <p:nvPr/>
            </p:nvGrpSpPr>
            <p:grpSpPr bwMode="auto">
              <a:xfrm>
                <a:off x="3512" y="2597"/>
                <a:ext cx="360" cy="490"/>
                <a:chOff x="3751" y="3430"/>
                <a:chExt cx="214" cy="301"/>
              </a:xfrm>
            </p:grpSpPr>
            <p:sp>
              <p:nvSpPr>
                <p:cNvPr id="20513" name="Oval 25"/>
                <p:cNvSpPr>
                  <a:spLocks noChangeArrowheads="1"/>
                </p:cNvSpPr>
                <p:nvPr/>
              </p:nvSpPr>
              <p:spPr bwMode="gray">
                <a:xfrm>
                  <a:off x="3751" y="3434"/>
                  <a:ext cx="214" cy="29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966FF"/>
                    </a:gs>
                    <a:gs pos="100000">
                      <a:srgbClr val="25193E"/>
                    </a:gs>
                  </a:gsLst>
                  <a:lin ang="5400000" scaled="1"/>
                </a:gra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807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3780" y="3430"/>
                  <a:ext cx="155" cy="181"/>
                </a:xfrm>
                <a:prstGeom prst="rect">
                  <a:avLst/>
                </a:prstGeom>
                <a:noFill/>
                <a:ln w="9525" algn="ctr">
                  <a:solidFill>
                    <a:schemeClr val="fol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C</a:t>
                  </a:r>
                </a:p>
              </p:txBody>
            </p:sp>
          </p:grpSp>
          <p:sp>
            <p:nvSpPr>
              <p:cNvPr id="20510" name="Text Box 28"/>
              <p:cNvSpPr txBox="1">
                <a:spLocks noChangeArrowheads="1"/>
              </p:cNvSpPr>
              <p:nvPr/>
            </p:nvSpPr>
            <p:spPr bwMode="black">
              <a:xfrm>
                <a:off x="0" y="2702"/>
                <a:ext cx="3389" cy="310"/>
              </a:xfrm>
              <a:prstGeom prst="rect">
                <a:avLst/>
              </a:pr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suốt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cứng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vỡ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6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cháy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a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xít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ăn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mòn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426079" y="2321392"/>
            <a:ext cx="8234692" cy="944563"/>
            <a:chOff x="0" y="1730"/>
            <a:chExt cx="3753" cy="595"/>
          </a:xfrm>
        </p:grpSpPr>
        <p:sp>
          <p:nvSpPr>
            <p:cNvPr id="20515" name="Rectangle 12"/>
            <p:cNvSpPr>
              <a:spLocks noChangeArrowheads="1"/>
            </p:cNvSpPr>
            <p:nvPr/>
          </p:nvSpPr>
          <p:spPr bwMode="invGray">
            <a:xfrm>
              <a:off x="0" y="1872"/>
              <a:ext cx="3264" cy="45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  <a:cs typeface="Arial" charset="0"/>
              </a:endParaRPr>
            </a:p>
          </p:txBody>
        </p:sp>
        <p:grpSp>
          <p:nvGrpSpPr>
            <p:cNvPr id="20516" name="Group 13"/>
            <p:cNvGrpSpPr>
              <a:grpSpLocks/>
            </p:cNvGrpSpPr>
            <p:nvPr/>
          </p:nvGrpSpPr>
          <p:grpSpPr bwMode="auto">
            <a:xfrm>
              <a:off x="0" y="1730"/>
              <a:ext cx="3753" cy="530"/>
              <a:chOff x="0" y="1730"/>
              <a:chExt cx="3753" cy="530"/>
            </a:xfrm>
          </p:grpSpPr>
          <p:grpSp>
            <p:nvGrpSpPr>
              <p:cNvPr id="20517" name="Group 14"/>
              <p:cNvGrpSpPr>
                <a:grpSpLocks/>
              </p:cNvGrpSpPr>
              <p:nvPr/>
            </p:nvGrpSpPr>
            <p:grpSpPr bwMode="auto">
              <a:xfrm>
                <a:off x="3449" y="1730"/>
                <a:ext cx="304" cy="530"/>
                <a:chOff x="4178" y="1968"/>
                <a:chExt cx="191" cy="365"/>
              </a:xfrm>
            </p:grpSpPr>
            <p:sp>
              <p:nvSpPr>
                <p:cNvPr id="20521" name="Oval 16"/>
                <p:cNvSpPr>
                  <a:spLocks noChangeArrowheads="1"/>
                </p:cNvSpPr>
                <p:nvPr/>
              </p:nvSpPr>
              <p:spPr bwMode="gray">
                <a:xfrm>
                  <a:off x="4178" y="1968"/>
                  <a:ext cx="191" cy="3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996E3"/>
                    </a:gs>
                    <a:gs pos="100000">
                      <a:srgbClr val="162D4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  <a:cs typeface="Arial" charset="0"/>
                  </a:endParaRPr>
                </a:p>
              </p:txBody>
            </p:sp>
            <p:sp>
              <p:nvSpPr>
                <p:cNvPr id="258066" name="Text Box 18"/>
                <p:cNvSpPr txBox="1">
                  <a:spLocks noChangeArrowheads="1"/>
                </p:cNvSpPr>
                <p:nvPr/>
              </p:nvSpPr>
              <p:spPr bwMode="gray">
                <a:xfrm>
                  <a:off x="4201" y="2086"/>
                  <a:ext cx="167" cy="20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Verdana" pitchFamily="34" charset="0"/>
                      <a:cs typeface="Arial" charset="0"/>
                    </a:rPr>
                    <a:t>A</a:t>
                  </a:r>
                </a:p>
              </p:txBody>
            </p:sp>
          </p:grpSp>
          <p:sp>
            <p:nvSpPr>
              <p:cNvPr id="20518" name="Text Box 19"/>
              <p:cNvSpPr txBox="1">
                <a:spLocks noChangeArrowheads="1"/>
              </p:cNvSpPr>
              <p:nvPr/>
            </p:nvSpPr>
            <p:spPr bwMode="black">
              <a:xfrm>
                <a:off x="0" y="1948"/>
                <a:ext cx="3072" cy="3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suốt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cứng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dễ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vỡ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cháy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b="1" i="1" dirty="0" err="1" smtClean="0">
                    <a:latin typeface="Times New Roman" pitchFamily="18" charset="0"/>
                    <a:cs typeface="Times New Roman" pitchFamily="18" charset="0"/>
                  </a:rPr>
                  <a:t>gỉ</a:t>
                </a:r>
                <a:r>
                  <a:rPr lang="en-US" sz="2600" b="1" i="1" dirty="0" smtClean="0">
                    <a:latin typeface="Times New Roman" pitchFamily="18" charset="0"/>
                    <a:cs typeface="Times New Roman" pitchFamily="18" charset="0"/>
                  </a:rPr>
                  <a:t>..</a:t>
                </a:r>
                <a:endParaRPr lang="en-US" sz="26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0327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130675" y="1447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vi-VN" sz="3600">
              <a:solidFill>
                <a:schemeClr val="bg1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2741" y="1828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2741" y="24384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Các loại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Picture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36" y="1714488"/>
            <a:ext cx="1438275" cy="1323976"/>
          </a:xfrm>
          <a:prstGeom prst="rect">
            <a:avLst/>
          </a:prstGeom>
        </p:spPr>
      </p:pic>
      <p:pic>
        <p:nvPicPr>
          <p:cNvPr id="15" name="149720182398024149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85917" y="3071810"/>
            <a:ext cx="5143537" cy="335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46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4488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391400" cy="4953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spc="-32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CẢM ƠN CÁC THẦY GIÁO, CÔ GIÁO CÙNG CÁC EM ĐÃ THAM DƯ GIỜ HỌC </a:t>
            </a:r>
            <a:endParaRPr lang="en-US" sz="3200" kern="10" spc="-32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7315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B3E5D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cô mạnh khoẻ - Chúc các em chăm ngoan, học giỏi!</a:t>
            </a:r>
            <a:endParaRPr lang="en-US" sz="3600" kern="10">
              <a:ln w="9525">
                <a:solidFill>
                  <a:srgbClr val="B3E5D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3797" name="Picture 5" descr="FSTV1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57777">
            <a:off x="0" y="455613"/>
            <a:ext cx="19812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57777">
            <a:off x="0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167"/>
          <p:cNvPicPr>
            <a:picLocks noChangeAspect="1" noChangeArrowheads="1" noCrop="1"/>
          </p:cNvPicPr>
          <p:nvPr/>
        </p:nvPicPr>
        <p:blipFill>
          <a:blip r:embed="rId4">
            <a:lum bright="36000"/>
          </a:blip>
          <a:srcRect/>
          <a:stretch>
            <a:fillRect/>
          </a:stretch>
        </p:blipFill>
        <p:spPr bwMode="auto">
          <a:xfrm rot="2040201">
            <a:off x="838200" y="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9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599614" flipV="1">
            <a:off x="7391400" y="0"/>
            <a:ext cx="10334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0" descr="Dove-02-june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42910" flipV="1">
            <a:off x="8099425" y="538163"/>
            <a:ext cx="101441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1" descr="9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60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3400" y="6248400"/>
            <a:ext cx="914400" cy="609600"/>
            <a:chOff x="-216" y="3820"/>
            <a:chExt cx="648" cy="281"/>
          </a:xfrm>
        </p:grpSpPr>
        <p:pic>
          <p:nvPicPr>
            <p:cNvPr id="33836" name="Picture 1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7" name="Picture 1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8" name="Picture 1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6172200"/>
            <a:ext cx="944563" cy="685800"/>
            <a:chOff x="-216" y="3820"/>
            <a:chExt cx="648" cy="281"/>
          </a:xfrm>
        </p:grpSpPr>
        <p:pic>
          <p:nvPicPr>
            <p:cNvPr id="33833" name="Picture 1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4" name="Picture 18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5" name="Picture 1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362200" y="6172200"/>
            <a:ext cx="914400" cy="685800"/>
            <a:chOff x="-216" y="3820"/>
            <a:chExt cx="648" cy="281"/>
          </a:xfrm>
        </p:grpSpPr>
        <p:pic>
          <p:nvPicPr>
            <p:cNvPr id="33830" name="Picture 2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1" name="Picture 22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32" name="Picture 2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429000" y="6172200"/>
            <a:ext cx="838200" cy="685800"/>
            <a:chOff x="-216" y="3820"/>
            <a:chExt cx="648" cy="281"/>
          </a:xfrm>
        </p:grpSpPr>
        <p:pic>
          <p:nvPicPr>
            <p:cNvPr id="33827" name="Picture 2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8" name="Picture 26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9" name="Picture 2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67200" y="6126163"/>
            <a:ext cx="1028700" cy="731837"/>
            <a:chOff x="-216" y="3820"/>
            <a:chExt cx="648" cy="281"/>
          </a:xfrm>
        </p:grpSpPr>
        <p:pic>
          <p:nvPicPr>
            <p:cNvPr id="33824" name="Picture 2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30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3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5410200" y="6126163"/>
            <a:ext cx="1028700" cy="731837"/>
            <a:chOff x="-216" y="3820"/>
            <a:chExt cx="648" cy="281"/>
          </a:xfrm>
        </p:grpSpPr>
        <p:pic>
          <p:nvPicPr>
            <p:cNvPr id="33821" name="Picture 3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2" name="Picture 34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3" name="Picture 3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477000" y="6126163"/>
            <a:ext cx="1028700" cy="731837"/>
            <a:chOff x="-216" y="3820"/>
            <a:chExt cx="648" cy="281"/>
          </a:xfrm>
        </p:grpSpPr>
        <p:pic>
          <p:nvPicPr>
            <p:cNvPr id="33818" name="Picture 3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9" name="Picture 38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0" name="Picture 39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0"/>
          <p:cNvGrpSpPr>
            <a:grpSpLocks/>
          </p:cNvGrpSpPr>
          <p:nvPr/>
        </p:nvGrpSpPr>
        <p:grpSpPr bwMode="auto">
          <a:xfrm>
            <a:off x="7620000" y="6172200"/>
            <a:ext cx="754063" cy="685800"/>
            <a:chOff x="-216" y="3820"/>
            <a:chExt cx="648" cy="281"/>
          </a:xfrm>
        </p:grpSpPr>
        <p:pic>
          <p:nvPicPr>
            <p:cNvPr id="33815" name="Picture 41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6" name="Picture 42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7" name="Picture 43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8662988" y="6096000"/>
            <a:ext cx="481012" cy="762000"/>
            <a:chOff x="-216" y="3820"/>
            <a:chExt cx="648" cy="281"/>
          </a:xfrm>
        </p:grpSpPr>
        <p:pic>
          <p:nvPicPr>
            <p:cNvPr id="33812" name="Picture 45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46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4" name="Picture 47" descr="9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grpId="0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504" y="1828800"/>
            <a:ext cx="7854696" cy="685800"/>
          </a:xfrm>
        </p:spPr>
        <p:txBody>
          <a:bodyPr>
            <a:noAutofit/>
          </a:bodyPr>
          <a:lstStyle/>
          <a:p>
            <a:pPr algn="l"/>
            <a:r>
              <a:rPr lang="en-US" sz="3700" b="1" u="sng" dirty="0" err="1" smtClean="0">
                <a:latin typeface="HP001 5 hàng" pitchFamily="34" charset="0"/>
              </a:rPr>
              <a:t>Ôn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bài</a:t>
            </a:r>
            <a:r>
              <a:rPr lang="en-US" sz="3700" b="1" u="sng" dirty="0" smtClean="0">
                <a:latin typeface="HP001 5 hàng" pitchFamily="34" charset="0"/>
              </a:rPr>
              <a:t> </a:t>
            </a:r>
            <a:r>
              <a:rPr lang="en-US" sz="3700" b="1" u="sng" dirty="0" err="1" smtClean="0">
                <a:latin typeface="HP001 5 hàng" pitchFamily="34" charset="0"/>
              </a:rPr>
              <a:t>cũ</a:t>
            </a:r>
            <a:r>
              <a:rPr lang="en-US" sz="3700" b="1" u="sng" dirty="0" smtClean="0">
                <a:latin typeface="HP001 5 hàng" pitchFamily="34" charset="0"/>
              </a:rPr>
              <a:t>:</a:t>
            </a:r>
            <a:endParaRPr lang="en-US" sz="3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219200"/>
            <a:ext cx="7854696" cy="6858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3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Khoa</a:t>
            </a: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3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học</a:t>
            </a:r>
            <a:r>
              <a:rPr kumimoji="0" lang="en-US" sz="33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: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3400" y="2438400"/>
            <a:ext cx="8382000" cy="11430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 smtClean="0">
                <a:solidFill>
                  <a:srgbClr val="FFFF00"/>
                </a:solidFill>
              </a:rPr>
              <a:t>1. Xi </a:t>
            </a:r>
            <a:r>
              <a:rPr lang="nl-NL" sz="3600" dirty="0">
                <a:solidFill>
                  <a:srgbClr val="FFFF00"/>
                </a:solidFill>
              </a:rPr>
              <a:t>măng </a:t>
            </a:r>
            <a:r>
              <a:rPr lang="nl-NL" sz="3600" dirty="0" smtClean="0">
                <a:solidFill>
                  <a:srgbClr val="FFFF00"/>
                </a:solidFill>
              </a:rPr>
              <a:t>được làm từ những gì?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57200" y="2971800"/>
            <a:ext cx="8382000" cy="17526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nl-NL" sz="3600" dirty="0" smtClean="0">
                <a:solidFill>
                  <a:srgbClr val="FFFF00"/>
                </a:solidFill>
              </a:rPr>
              <a:t> 2. Xi măng có tính chất gì? </a:t>
            </a:r>
            <a:endParaRPr kumimoji="0" lang="en-US" sz="33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914400" y="304800"/>
            <a:ext cx="7854696" cy="685800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Thứ</a:t>
            </a:r>
            <a:r>
              <a:rPr kumimoji="0" lang="en-US" sz="3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3300" b="1" dirty="0" err="1" smtClean="0">
                <a:latin typeface="HP001 5 hàng" pitchFamily="34" charset="0"/>
              </a:rPr>
              <a:t>tư</a:t>
            </a:r>
            <a:r>
              <a:rPr kumimoji="0" lang="en-US" sz="3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ngày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lang="en-US" sz="3300" b="1" dirty="0" smtClean="0">
                <a:latin typeface="HP001 5 hàng" pitchFamily="34" charset="0"/>
              </a:rPr>
              <a:t>4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</a:t>
            </a:r>
            <a:r>
              <a:rPr kumimoji="0" lang="en-US" sz="3300" b="1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tháng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12 </a:t>
            </a:r>
            <a:r>
              <a:rPr kumimoji="0" lang="en-US" sz="3300" b="1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năm</a:t>
            </a:r>
            <a:r>
              <a:rPr kumimoji="0" lang="en-US" sz="33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001 5 hàng" pitchFamily="34" charset="0"/>
                <a:ea typeface="+mn-ea"/>
                <a:cs typeface="+mn-cs"/>
              </a:rPr>
              <a:t> 2019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P001 5 hàng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r>
              <a:rPr lang="en-US" sz="2400" b="1" u="sng" dirty="0" smtClean="0">
                <a:latin typeface="HP001 5 hàng" pitchFamily="34" charset="0"/>
              </a:rPr>
              <a:t>: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 smtClean="0">
                <a:latin typeface="HP001 5 hàng" pitchFamily="34" charset="0"/>
              </a:rPr>
              <a:t>Thứ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tư</a:t>
            </a:r>
            <a:r>
              <a:rPr lang="en-US" sz="2800" b="1" dirty="0" smtClean="0">
                <a:latin typeface="HP001 5 hàng" pitchFamily="34" charset="0"/>
              </a:rPr>
              <a:t> </a:t>
            </a:r>
            <a:r>
              <a:rPr lang="en-US" sz="2800" b="1" dirty="0" err="1" smtClean="0">
                <a:latin typeface="HP001 5 hàng" pitchFamily="34" charset="0"/>
              </a:rPr>
              <a:t>ngày</a:t>
            </a:r>
            <a:r>
              <a:rPr lang="en-US" sz="2800" b="1" dirty="0" smtClean="0">
                <a:latin typeface="HP001 5 hàng" pitchFamily="34" charset="0"/>
              </a:rPr>
              <a:t> 4 </a:t>
            </a:r>
            <a:r>
              <a:rPr lang="en-US" sz="2800" b="1" dirty="0" err="1" smtClean="0">
                <a:latin typeface="HP001 5 hàng" pitchFamily="34" charset="0"/>
              </a:rPr>
              <a:t>tháng</a:t>
            </a:r>
            <a:r>
              <a:rPr lang="en-US" sz="2800" b="1" dirty="0" smtClean="0">
                <a:latin typeface="HP001 5 hàng" pitchFamily="34" charset="0"/>
              </a:rPr>
              <a:t> 12 </a:t>
            </a:r>
            <a:r>
              <a:rPr lang="en-US" sz="2800" b="1" dirty="0" err="1" smtClean="0">
                <a:latin typeface="HP001 5 hàng" pitchFamily="34" charset="0"/>
              </a:rPr>
              <a:t>năm</a:t>
            </a:r>
            <a:r>
              <a:rPr lang="en-US" sz="2800" b="1" dirty="0" smtClean="0">
                <a:latin typeface="HP001 5 hàng" pitchFamily="34" charset="0"/>
              </a:rPr>
              <a:t> 2019</a:t>
            </a:r>
            <a:br>
              <a:rPr lang="en-US" sz="2800" b="1" dirty="0" smtClean="0">
                <a:latin typeface="HP001 5 hàng" pitchFamily="34" charset="0"/>
              </a:rPr>
            </a:br>
            <a:r>
              <a:rPr lang="en-US" sz="2800" b="1" u="sng" dirty="0" err="1" smtClean="0">
                <a:latin typeface="HP001 5 hàng" pitchFamily="34" charset="0"/>
              </a:rPr>
              <a:t>Khoa</a:t>
            </a:r>
            <a:r>
              <a:rPr lang="en-US" sz="2800" b="1" u="sng" dirty="0" smtClean="0">
                <a:latin typeface="HP001 5 hàng" pitchFamily="34" charset="0"/>
              </a:rPr>
              <a:t> </a:t>
            </a:r>
            <a:r>
              <a:rPr lang="en-US" sz="2800" b="1" u="sng" dirty="0" err="1" smtClean="0">
                <a:latin typeface="HP001 5 hàng" pitchFamily="34" charset="0"/>
              </a:rPr>
              <a:t>học</a:t>
            </a:r>
            <a:r>
              <a:rPr lang="en-US" sz="2800" b="1" u="sng" dirty="0" smtClean="0">
                <a:latin typeface="HP001 5 hàng" pitchFamily="34" charset="0"/>
              </a:rPr>
              <a:t>:</a:t>
            </a:r>
            <a:endParaRPr lang="en-US" sz="2800" b="1" dirty="0">
              <a:latin typeface="HP001 5 hàng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438400"/>
            <a:ext cx="8382000" cy="1295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900" dirty="0" smtClean="0">
                <a:latin typeface="Times New Roman" pitchFamily="18" charset="0"/>
                <a:cs typeface="Times New Roman" pitchFamily="18" charset="0"/>
              </a:rPr>
              <a:t>      1. Quan </a:t>
            </a:r>
            <a:r>
              <a:rPr lang="nl-NL" sz="2900" dirty="0">
                <a:latin typeface="Times New Roman" pitchFamily="18" charset="0"/>
                <a:cs typeface="Times New Roman" pitchFamily="18" charset="0"/>
              </a:rPr>
              <a:t>sát các </a:t>
            </a:r>
            <a:r>
              <a:rPr lang="nl-NL" sz="2900" dirty="0" smtClean="0">
                <a:latin typeface="Times New Roman" pitchFamily="18" charset="0"/>
                <a:cs typeface="Times New Roman" pitchFamily="18" charset="0"/>
              </a:rPr>
              <a:t>đồ dùng sẵn có và nêu </a:t>
            </a:r>
            <a:r>
              <a:rPr lang="nl-NL" sz="2900" dirty="0">
                <a:latin typeface="Times New Roman" pitchFamily="18" charset="0"/>
                <a:cs typeface="Times New Roman" pitchFamily="18" charset="0"/>
              </a:rPr>
              <a:t>tên </a:t>
            </a:r>
            <a:r>
              <a:rPr lang="nl-NL" sz="2900" dirty="0" smtClean="0">
                <a:latin typeface="Times New Roman" pitchFamily="18" charset="0"/>
                <a:cs typeface="Times New Roman" pitchFamily="18" charset="0"/>
              </a:rPr>
              <a:t>các đồ </a:t>
            </a:r>
            <a:r>
              <a:rPr lang="nl-NL" sz="2900" dirty="0">
                <a:latin typeface="Times New Roman" pitchFamily="18" charset="0"/>
                <a:cs typeface="Times New Roman" pitchFamily="18" charset="0"/>
              </a:rPr>
              <a:t>dùng được làm bằng thủy tinh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429000"/>
            <a:ext cx="8382000" cy="12954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900" dirty="0" smtClean="0">
                <a:latin typeface="Times New Roman" pitchFamily="18" charset="0"/>
                <a:cs typeface="Times New Roman" pitchFamily="18" charset="0"/>
              </a:rPr>
              <a:t>      2. Kể thêm một số đồ </a:t>
            </a:r>
            <a:r>
              <a:rPr lang="nl-NL" sz="2900" dirty="0">
                <a:latin typeface="Times New Roman" pitchFamily="18" charset="0"/>
                <a:cs typeface="Times New Roman" pitchFamily="18" charset="0"/>
              </a:rPr>
              <a:t>dùng được làm bằng thủy </a:t>
            </a:r>
            <a:r>
              <a:rPr lang="nl-NL" sz="2900" dirty="0" smtClean="0">
                <a:latin typeface="Times New Roman" pitchFamily="18" charset="0"/>
                <a:cs typeface="Times New Roman" pitchFamily="18" charset="0"/>
              </a:rPr>
              <a:t>tinh mà em biết?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1902941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Một số đồ dùng được làm bằng thủy tinh:</a:t>
            </a:r>
            <a:endParaRPr kumimoji="0" lang="en-US" sz="24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11" descr="LH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8956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DSC01349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895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CH0J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8956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Trang60.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65675"/>
            <a:ext cx="3581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florenceflaskthreecolorty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47244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3" descr="CAW99P4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2895600"/>
            <a:ext cx="1682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4" descr="CAMFG0X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895600"/>
            <a:ext cx="1679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5" descr="494331f8_pha lê vẻ đẹp thanh ta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67200" y="4800600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6" descr="cua_luoi_chong_muoi_tu_cuon_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48006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Hoạt động 2: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Thủy tinh được làm từ những vật liệu nào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667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426926211685318072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2357430"/>
            <a:ext cx="692948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nl-NL" sz="2400" u="sng" dirty="0" smtClean="0">
                <a:latin typeface="Times New Roman" pitchFamily="18" charset="0"/>
                <a:cs typeface="Times New Roman" pitchFamily="18" charset="0"/>
              </a:rPr>
              <a:t>1:</a:t>
            </a:r>
          </a:p>
          <a:p>
            <a:pPr>
              <a:spcBef>
                <a:spcPct val="0"/>
              </a:spcBef>
            </a:pP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Thủy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tinh được làm từ những vật liệu nào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143000"/>
            <a:ext cx="8229600" cy="533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2667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500" b="1" i="0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3276600"/>
            <a:ext cx="8610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nl-NL" sz="25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kumimoji="0" lang="en-US" sz="2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11" descr="LH03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105428"/>
            <a:ext cx="1152524" cy="142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28596" y="3143248"/>
            <a:ext cx="5357850" cy="128588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        Thủy tinh 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được làm từ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cát trắng và một số chất khác.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114800"/>
            <a:ext cx="8610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3626181"/>
              </p:ext>
            </p:extLst>
          </p:nvPr>
        </p:nvGraphicFramePr>
        <p:xfrm>
          <a:off x="609600" y="3048000"/>
          <a:ext cx="8382000" cy="39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49022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Câu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hỏi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Đáp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của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nhóm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em</a:t>
                      </a:r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Thủy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có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màu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gì</a:t>
                      </a:r>
                      <a:r>
                        <a:rPr lang="en-US" sz="2400" baseline="0" dirty="0" smtClean="0"/>
                        <a:t>?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4902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04800" y="2362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Thảo luận nhóm 2 trả lời các câu hỏi sau: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1371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2741" y="19050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 smtClean="0">
                <a:latin typeface="HP001 5 hàng" pitchFamily="34" charset="0"/>
              </a:rPr>
              <a:t>Thứ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tư</a:t>
            </a:r>
            <a:r>
              <a:rPr lang="en-US" sz="2400" b="1" dirty="0" smtClean="0">
                <a:latin typeface="HP001 5 hàng" pitchFamily="34" charset="0"/>
              </a:rPr>
              <a:t> </a:t>
            </a:r>
            <a:r>
              <a:rPr lang="en-US" sz="2400" b="1" dirty="0" err="1" smtClean="0">
                <a:latin typeface="HP001 5 hàng" pitchFamily="34" charset="0"/>
              </a:rPr>
              <a:t>ngày</a:t>
            </a:r>
            <a:r>
              <a:rPr lang="en-US" sz="2400" b="1" dirty="0" smtClean="0">
                <a:latin typeface="HP001 5 hàng" pitchFamily="34" charset="0"/>
              </a:rPr>
              <a:t> 4 </a:t>
            </a:r>
            <a:r>
              <a:rPr lang="en-US" sz="2400" b="1" dirty="0" err="1" smtClean="0">
                <a:latin typeface="HP001 5 hàng" pitchFamily="34" charset="0"/>
              </a:rPr>
              <a:t>tháng</a:t>
            </a:r>
            <a:r>
              <a:rPr lang="en-US" sz="2400" b="1" dirty="0" smtClean="0">
                <a:latin typeface="HP001 5 hàng" pitchFamily="34" charset="0"/>
              </a:rPr>
              <a:t> 12 </a:t>
            </a:r>
            <a:r>
              <a:rPr lang="en-US" sz="2400" b="1" dirty="0" err="1" smtClean="0">
                <a:latin typeface="HP001 5 hàng" pitchFamily="34" charset="0"/>
              </a:rPr>
              <a:t>năm</a:t>
            </a:r>
            <a:r>
              <a:rPr lang="en-US" sz="2400" b="1" dirty="0" smtClean="0">
                <a:latin typeface="HP001 5 hàng" pitchFamily="34" charset="0"/>
              </a:rPr>
              <a:t> 2019</a:t>
            </a:r>
            <a:br>
              <a:rPr lang="en-US" sz="2400" b="1" dirty="0" smtClean="0">
                <a:latin typeface="HP001 5 hàng" pitchFamily="34" charset="0"/>
              </a:rPr>
            </a:br>
            <a:r>
              <a:rPr lang="en-US" sz="2400" b="1" u="sng" dirty="0" err="1" smtClean="0">
                <a:latin typeface="HP001 5 hàng" pitchFamily="34" charset="0"/>
              </a:rPr>
              <a:t>Khoa</a:t>
            </a:r>
            <a:r>
              <a:rPr lang="en-US" sz="2400" b="1" u="sng" dirty="0" smtClean="0">
                <a:latin typeface="HP001 5 hàng" pitchFamily="34" charset="0"/>
              </a:rPr>
              <a:t> </a:t>
            </a:r>
            <a:r>
              <a:rPr lang="en-US" sz="2400" b="1" u="sng" dirty="0" err="1" smtClean="0">
                <a:latin typeface="HP001 5 hàng" pitchFamily="34" charset="0"/>
              </a:rPr>
              <a:t>học</a:t>
            </a:r>
            <a:endParaRPr lang="en-US" sz="2400" b="1" dirty="0">
              <a:latin typeface="HP001 5 hàng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914400"/>
            <a:ext cx="8229600" cy="533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29: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Thủy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tinh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22098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4114800"/>
            <a:ext cx="8610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>
              <a:spcBef>
                <a:spcPct val="0"/>
              </a:spcBef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3276600" y="3352800"/>
            <a:ext cx="2971800" cy="1371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4800" y="16002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nl-NL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sát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2741" y="2133600"/>
            <a:ext cx="8229600" cy="6096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nl-NL" sz="2800" u="sng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Tính chất của Thủy tinh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43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816</TotalTime>
  <Words>638</Words>
  <Application>Microsoft Office PowerPoint</Application>
  <PresentationFormat>On-screen Show (4:3)</PresentationFormat>
  <Paragraphs>115</Paragraphs>
  <Slides>17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Thứ tư ngày 4 tháng 12 năm 2019 Khoa học:</vt:lpstr>
      <vt:lpstr>Thứ tư ngày 4 tháng 12 năm 2019 Khoa học:</vt:lpstr>
      <vt:lpstr>Thứ tư ngày 4 tháng 12 năm 2019 Khoa học</vt:lpstr>
      <vt:lpstr>Thứ tư ngày 4 tháng 12 năm 2019 Khoa học</vt:lpstr>
      <vt:lpstr>Thứ tư ngày 4 tháng 12 năm 2019 Khoa học</vt:lpstr>
      <vt:lpstr>Thứ tư ngày 4 tháng 12 năm 2019 Khoa học</vt:lpstr>
      <vt:lpstr>Thứ tư ngày 4 tháng 12 năm 2019 Khoa học</vt:lpstr>
      <vt:lpstr>Thứ tư ngày 4 tháng 12 năm 2019 Khoa học</vt:lpstr>
      <vt:lpstr>Thứ tư ngày 4 tháng 12 năm 2019 Khoa học</vt:lpstr>
      <vt:lpstr>Slide 12</vt:lpstr>
      <vt:lpstr>Thứ tư ngày 4 tháng 12 năm 2019 Khoa học</vt:lpstr>
      <vt:lpstr>Slide 14</vt:lpstr>
      <vt:lpstr>Slide 15</vt:lpstr>
      <vt:lpstr>Thứ tư ngày 4 tháng 12 năm 2019 Khoa học</vt:lpstr>
      <vt:lpstr>Slide 17</vt:lpstr>
    </vt:vector>
  </TitlesOfParts>
  <Company>ThienHungB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ba, ngày 09 tháng 12 năm 2014</dc:title>
  <dc:creator>HuuTan7273</dc:creator>
  <cp:lastModifiedBy>BC</cp:lastModifiedBy>
  <cp:revision>160</cp:revision>
  <dcterms:created xsi:type="dcterms:W3CDTF">2014-11-27T13:10:43Z</dcterms:created>
  <dcterms:modified xsi:type="dcterms:W3CDTF">2019-12-01T05:25:26Z</dcterms:modified>
</cp:coreProperties>
</file>