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84" r:id="rId4"/>
    <p:sldId id="282" r:id="rId5"/>
    <p:sldId id="283" r:id="rId6"/>
    <p:sldId id="272" r:id="rId7"/>
    <p:sldId id="285" r:id="rId8"/>
    <p:sldId id="275" r:id="rId9"/>
    <p:sldId id="276" r:id="rId10"/>
    <p:sldId id="293" r:id="rId11"/>
    <p:sldId id="280" r:id="rId12"/>
    <p:sldId id="281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95" r:id="rId25"/>
    <p:sldId id="267" r:id="rId26"/>
  </p:sldIdLst>
  <p:sldSz cx="9144000" cy="5143500" type="screen16x9"/>
  <p:notesSz cx="6858000" cy="9144000"/>
  <p:embeddedFontLst>
    <p:embeddedFont>
      <p:font typeface=".VnTime"/>
      <p:regular r:id="rId28"/>
      <p:bold r:id="rId29"/>
      <p:italic r:id="rId30"/>
      <p:boldItalic r:id="rId31"/>
    </p:embeddedFont>
    <p:embeddedFont>
      <p:font typeface="Consolas" pitchFamily="49" charset="0"/>
      <p:regular r:id="rId32"/>
      <p:bold r:id="rId33"/>
      <p:italic r:id="rId34"/>
      <p:boldItalic r:id="rId35"/>
    </p:embeddedFont>
    <p:embeddedFont>
      <p:font typeface=".VnRevueH" charset="0"/>
      <p:regular r:id="rId36"/>
    </p:embeddedFont>
    <p:embeddedFont>
      <p:font typeface="Wingdings 3" pitchFamily="18" charset="2"/>
      <p:regular r:id="rId37"/>
    </p:embeddedFont>
    <p:embeddedFont>
      <p:font typeface="VNI-Helve"/>
      <p:regular r:id="rId38"/>
      <p:bold r:id="rId39"/>
      <p:italic r:id="rId40"/>
      <p:boldItalic r:id="rId41"/>
    </p:embeddedFont>
    <p:embeddedFont>
      <p:font typeface="SimSun" pitchFamily="2" charset="-122"/>
      <p:regular r:id="rId42"/>
    </p:embeddedFont>
    <p:embeddedFont>
      <p:font typeface="VNI-Cooper"/>
      <p:bold r:id="rId43"/>
    </p:embeddedFont>
    <p:embeddedFont>
      <p:font typeface=".VnAristote"/>
      <p:regular r:id="rId44"/>
    </p:embeddedFont>
    <p:embeddedFont>
      <p:font typeface="Garamond" pitchFamily="18" charset="0"/>
      <p:regular r:id="rId45"/>
      <p:bold r:id="rId46"/>
      <p:italic r:id="rId47"/>
    </p:embeddedFont>
    <p:embeddedFont>
      <p:font typeface="VNI-Aptima"/>
      <p:regular r:id="rId48"/>
      <p:bold r:id="rId49"/>
      <p:italic r:id="rId50"/>
      <p:boldItalic r:id="rId51"/>
    </p:embeddedFont>
    <p:embeddedFont>
      <p:font typeface="Microsoft Sans Serif" pitchFamily="34" charset="0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.VnBahamasBH"/>
      <p:bold r:id="rId57"/>
    </p:embeddedFont>
    <p:embeddedFont>
      <p:font typeface="VNI-Times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>
        <p:scale>
          <a:sx n="109" d="100"/>
          <a:sy n="109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font" Target="fonts/font3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42D1-11DB-400D-8EA0-2E4DEEC3F276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C89A-2221-4C1C-AB22-A1014B4CC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6779A-8DEE-4B4F-A4AD-5B074EA48AE6}" type="slidenum">
              <a:rPr lang="en-US" smtClean="0">
                <a:latin typeface=".VnTime" pitchFamily="34" charset="0"/>
              </a:rPr>
              <a:pPr/>
              <a:t>7</a:t>
            </a:fld>
            <a:endParaRPr lang="en-US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DFB-6888-49DE-BBED-F98EA851C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0E3A-01E0-4DE7-9B51-71A031FD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pPr/>
              <a:t>24/10/2020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5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microsoft.com/office/2007/relationships/media" Target="../media/media1.WAV"/><Relationship Id="rId16" Type="http://schemas.openxmlformats.org/officeDocument/2006/relationships/slide" Target="slide21.xml"/><Relationship Id="rId1" Type="http://schemas.openxmlformats.org/officeDocument/2006/relationships/audio" Target="NULL" TargetMode="External"/><Relationship Id="rId6" Type="http://schemas.openxmlformats.org/officeDocument/2006/relationships/image" Target="../media/image23.gif"/><Relationship Id="rId11" Type="http://schemas.openxmlformats.org/officeDocument/2006/relationships/slide" Target="slide16.xml"/><Relationship Id="rId5" Type="http://schemas.openxmlformats.org/officeDocument/2006/relationships/image" Target="../media/image22.gif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19" Type="http://schemas.openxmlformats.org/officeDocument/2006/relationships/slide" Target="slide14.xml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1.wmf"/><Relationship Id="rId3" Type="http://schemas.openxmlformats.org/officeDocument/2006/relationships/audio" Target="../media/media2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0.bin"/><Relationship Id="rId2" Type="http://schemas.microsoft.com/office/2007/relationships/media" Target="../media/media2.WAV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7.bin"/><Relationship Id="rId5" Type="http://schemas.openxmlformats.org/officeDocument/2006/relationships/slide" Target="slide13.xml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5.bin"/><Relationship Id="rId3" Type="http://schemas.openxmlformats.org/officeDocument/2006/relationships/audio" Target="../media/media2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2" Type="http://schemas.microsoft.com/office/2007/relationships/media" Target="../media/media2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4.bin"/><Relationship Id="rId5" Type="http://schemas.openxmlformats.org/officeDocument/2006/relationships/slide" Target="slide13.xml"/><Relationship Id="rId10" Type="http://schemas.openxmlformats.org/officeDocument/2006/relationships/image" Target="../media/image33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media2.WAV"/><Relationship Id="rId7" Type="http://schemas.openxmlformats.org/officeDocument/2006/relationships/oleObject" Target="../embeddings/oleObject26.bin"/><Relationship Id="rId2" Type="http://schemas.microsoft.com/office/2007/relationships/media" Target="../media/media2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3" Type="http://schemas.openxmlformats.org/officeDocument/2006/relationships/audio" Target="../media/media2.WAV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0.wmf"/><Relationship Id="rId2" Type="http://schemas.microsoft.com/office/2007/relationships/media" Target="../media/media2.WAV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11" Type="http://schemas.openxmlformats.org/officeDocument/2006/relationships/image" Target="../media/image37.wmf"/><Relationship Id="rId5" Type="http://schemas.openxmlformats.org/officeDocument/2006/relationships/slide" Target="slide13.xml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8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7.wmf"/><Relationship Id="rId3" Type="http://schemas.openxmlformats.org/officeDocument/2006/relationships/audio" Target="../media/media2.WAV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7.bin"/><Relationship Id="rId2" Type="http://schemas.microsoft.com/office/2007/relationships/media" Target="../media/media2.WAV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34.bin"/><Relationship Id="rId5" Type="http://schemas.openxmlformats.org/officeDocument/2006/relationships/slide" Target="slide13.xml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4.bin"/><Relationship Id="rId5" Type="http://schemas.openxmlformats.org/officeDocument/2006/relationships/hyperlink" Target="file:///D:\Tai%20lieu%20cua%20CANH\Noi%20dung%20Ngay%206-9-2009\Van%20ban%20khac\Cac%20loai%20bao%20cao\Boi%20duong%20he%202011\Hoan%20thien\Khung%20ma%20tran%20de%20kiem%20tra.doc" TargetMode="External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17145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pic>
        <p:nvPicPr>
          <p:cNvPr id="2051" name="Picture 3" descr="Fireworks-08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ireworks-10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ireworks-01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3200400"/>
            <a:ext cx="210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Fireworks-10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7185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133600" y="628650"/>
            <a:ext cx="4705350" cy="777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BahamasBH"/>
              </a:rPr>
              <a:t>nhiÖt liÖt chµo mõng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609600" y="1868091"/>
            <a:ext cx="8282880" cy="559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99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 THẦY CÔ GIÁO VỀ DỰ TIẾT HỌC LỚP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99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7A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sy="50000" kx="-2453608" rotWithShape="0">
                  <a:srgbClr val="99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1770063" y="3200401"/>
            <a:ext cx="5412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Gi¸o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 </a:t>
            </a:r>
            <a:r>
              <a:rPr lang="en-US" sz="3600" dirty="0" err="1">
                <a:solidFill>
                  <a:srgbClr val="FFFF66"/>
                </a:solidFill>
                <a:latin typeface=".VnAristote" pitchFamily="34" charset="0"/>
              </a:rPr>
              <a:t>viªn</a:t>
            </a:r>
            <a:r>
              <a:rPr lang="en-US" sz="3600" dirty="0">
                <a:solidFill>
                  <a:srgbClr val="FFFF66"/>
                </a:solidFill>
                <a:latin typeface=".VnAristote" pitchFamily="34" charset="0"/>
              </a:rPr>
              <a:t>: </a:t>
            </a:r>
            <a:r>
              <a:rPr lang="en-US" sz="3600" i="1" dirty="0" smtClean="0">
                <a:solidFill>
                  <a:srgbClr val="FFFF66"/>
                </a:solidFill>
                <a:latin typeface="Consolas" pitchFamily="49" charset="0"/>
                <a:cs typeface="Consolas" pitchFamily="49" charset="0"/>
              </a:rPr>
              <a:t>TẠ THỊ HƯỜNG </a:t>
            </a:r>
            <a:endParaRPr lang="en-US" sz="3600" i="1" dirty="0">
              <a:solidFill>
                <a:srgbClr val="FFFF66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7345"/>
          <p:cNvSpPr txBox="1">
            <a:spLocks noChangeArrowheads="1"/>
          </p:cNvSpPr>
          <p:nvPr/>
        </p:nvSpPr>
        <p:spPr bwMode="auto">
          <a:xfrm>
            <a:off x="171450" y="66556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Microsoft Sans Serif" pitchFamily="34" charset="0"/>
              </a:rPr>
              <a:t>§1.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TỔNG BA GÓC CỦA MỘT TAM GIÁC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(Tiết 1)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2" name="Text Box 57346"/>
          <p:cNvSpPr txBox="1">
            <a:spLocks noChangeArrowheads="1"/>
          </p:cNvSpPr>
          <p:nvPr/>
        </p:nvSpPr>
        <p:spPr bwMode="auto">
          <a:xfrm>
            <a:off x="304800" y="1000125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1)Tổng ba góc của một tam giác:</a:t>
            </a:r>
          </a:p>
        </p:txBody>
      </p:sp>
      <p:sp>
        <p:nvSpPr>
          <p:cNvPr id="20483" name="Text Box 57347"/>
          <p:cNvSpPr txBox="1">
            <a:spLocks noChangeArrowheads="1"/>
          </p:cNvSpPr>
          <p:nvPr/>
        </p:nvSpPr>
        <p:spPr bwMode="auto">
          <a:xfrm>
            <a:off x="1752600" y="171450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CHƯƠNG II</a:t>
            </a:r>
            <a:r>
              <a:rPr lang="en-US" sz="1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TAM GIÁC</a:t>
            </a:r>
          </a:p>
        </p:txBody>
      </p:sp>
      <p:sp>
        <p:nvSpPr>
          <p:cNvPr id="20484" name="Rectangles 57348"/>
          <p:cNvSpPr>
            <a:spLocks noChangeArrowheads="1"/>
          </p:cNvSpPr>
          <p:nvPr/>
        </p:nvSpPr>
        <p:spPr bwMode="auto">
          <a:xfrm>
            <a:off x="533400" y="228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Tiết 17:</a:t>
            </a:r>
          </a:p>
        </p:txBody>
      </p:sp>
      <p:sp>
        <p:nvSpPr>
          <p:cNvPr id="57350" name="Text Box 57349"/>
          <p:cNvSpPr txBox="1">
            <a:spLocks noChangeArrowheads="1"/>
          </p:cNvSpPr>
          <p:nvPr/>
        </p:nvSpPr>
        <p:spPr bwMode="auto">
          <a:xfrm>
            <a:off x="184150" y="2457450"/>
            <a:ext cx="2624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*Chứng minh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7398" name="Group 57397"/>
          <p:cNvGrpSpPr>
            <a:grpSpLocks/>
          </p:cNvGrpSpPr>
          <p:nvPr/>
        </p:nvGrpSpPr>
        <p:grpSpPr bwMode="auto">
          <a:xfrm>
            <a:off x="304801" y="1543052"/>
            <a:ext cx="4170363" cy="1090613"/>
            <a:chOff x="672" y="2496"/>
            <a:chExt cx="2627" cy="916"/>
          </a:xfrm>
        </p:grpSpPr>
        <p:sp>
          <p:nvSpPr>
            <p:cNvPr id="20487" name="Straight Connector 57398"/>
            <p:cNvSpPr>
              <a:spLocks noChangeShapeType="1"/>
            </p:cNvSpPr>
            <p:nvPr/>
          </p:nvSpPr>
          <p:spPr bwMode="auto">
            <a:xfrm>
              <a:off x="672" y="2832"/>
              <a:ext cx="24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Straight Connector 57399"/>
            <p:cNvSpPr>
              <a:spLocks noChangeShapeType="1"/>
            </p:cNvSpPr>
            <p:nvPr/>
          </p:nvSpPr>
          <p:spPr bwMode="auto">
            <a:xfrm>
              <a:off x="1104" y="2496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Text Box 57400"/>
            <p:cNvSpPr txBox="1">
              <a:spLocks noChangeArrowheads="1"/>
            </p:cNvSpPr>
            <p:nvPr/>
          </p:nvSpPr>
          <p:spPr bwMode="auto">
            <a:xfrm>
              <a:off x="720" y="2568"/>
              <a:ext cx="43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GT</a:t>
              </a:r>
            </a:p>
          </p:txBody>
        </p:sp>
        <p:sp>
          <p:nvSpPr>
            <p:cNvPr id="20490" name="Text Box 57401"/>
            <p:cNvSpPr txBox="1">
              <a:spLocks noChangeArrowheads="1"/>
            </p:cNvSpPr>
            <p:nvPr/>
          </p:nvSpPr>
          <p:spPr bwMode="auto">
            <a:xfrm>
              <a:off x="672" y="2928"/>
              <a:ext cx="43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KL</a:t>
              </a:r>
            </a:p>
          </p:txBody>
        </p:sp>
        <p:sp>
          <p:nvSpPr>
            <p:cNvPr id="20491" name="Text Box 57402"/>
            <p:cNvSpPr txBox="1">
              <a:spLocks noChangeArrowheads="1"/>
            </p:cNvSpPr>
            <p:nvPr/>
          </p:nvSpPr>
          <p:spPr bwMode="auto">
            <a:xfrm>
              <a:off x="1248" y="2544"/>
              <a:ext cx="86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ABC</a:t>
              </a:r>
            </a:p>
          </p:txBody>
        </p:sp>
        <p:sp>
          <p:nvSpPr>
            <p:cNvPr id="20492" name="Isosceles Triangle 57403"/>
            <p:cNvSpPr>
              <a:spLocks noChangeArrowheads="1"/>
            </p:cNvSpPr>
            <p:nvPr/>
          </p:nvSpPr>
          <p:spPr bwMode="auto">
            <a:xfrm>
              <a:off x="1164" y="262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20493" name="Group 57404"/>
            <p:cNvGrpSpPr>
              <a:grpSpLocks/>
            </p:cNvGrpSpPr>
            <p:nvPr/>
          </p:nvGrpSpPr>
          <p:grpSpPr bwMode="auto">
            <a:xfrm>
              <a:off x="1296" y="3024"/>
              <a:ext cx="192" cy="96"/>
              <a:chOff x="1200" y="2784"/>
              <a:chExt cx="192" cy="96"/>
            </a:xfrm>
          </p:grpSpPr>
          <p:sp>
            <p:nvSpPr>
              <p:cNvPr id="20494" name="Straight Connector 57405"/>
              <p:cNvSpPr>
                <a:spLocks noChangeShapeType="1"/>
              </p:cNvSpPr>
              <p:nvPr/>
            </p:nvSpPr>
            <p:spPr bwMode="auto">
              <a:xfrm flipH="1">
                <a:off x="1200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Straight Connector 57406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6" name="Text Box 57407"/>
            <p:cNvSpPr txBox="1">
              <a:spLocks noChangeArrowheads="1"/>
            </p:cNvSpPr>
            <p:nvPr/>
          </p:nvSpPr>
          <p:spPr bwMode="auto">
            <a:xfrm>
              <a:off x="1272" y="3024"/>
              <a:ext cx="3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20497" name="Group 57408"/>
            <p:cNvGrpSpPr>
              <a:grpSpLocks/>
            </p:cNvGrpSpPr>
            <p:nvPr/>
          </p:nvGrpSpPr>
          <p:grpSpPr bwMode="auto">
            <a:xfrm>
              <a:off x="1704" y="2976"/>
              <a:ext cx="192" cy="96"/>
              <a:chOff x="1200" y="2784"/>
              <a:chExt cx="192" cy="96"/>
            </a:xfrm>
          </p:grpSpPr>
          <p:sp>
            <p:nvSpPr>
              <p:cNvPr id="20498" name="Straight Connector 57409"/>
              <p:cNvSpPr>
                <a:spLocks noChangeShapeType="1"/>
              </p:cNvSpPr>
              <p:nvPr/>
            </p:nvSpPr>
            <p:spPr bwMode="auto">
              <a:xfrm flipH="1">
                <a:off x="1200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Straight Connector 57410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0" name="Text Box 57411"/>
            <p:cNvSpPr txBox="1">
              <a:spLocks noChangeArrowheads="1"/>
            </p:cNvSpPr>
            <p:nvPr/>
          </p:nvSpPr>
          <p:spPr bwMode="auto">
            <a:xfrm>
              <a:off x="1440" y="3024"/>
              <a:ext cx="5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+  B</a:t>
              </a:r>
            </a:p>
          </p:txBody>
        </p:sp>
        <p:grpSp>
          <p:nvGrpSpPr>
            <p:cNvPr id="20501" name="Group 57412"/>
            <p:cNvGrpSpPr>
              <a:grpSpLocks/>
            </p:cNvGrpSpPr>
            <p:nvPr/>
          </p:nvGrpSpPr>
          <p:grpSpPr bwMode="auto">
            <a:xfrm>
              <a:off x="2136" y="2976"/>
              <a:ext cx="192" cy="96"/>
              <a:chOff x="1200" y="2784"/>
              <a:chExt cx="192" cy="96"/>
            </a:xfrm>
          </p:grpSpPr>
          <p:sp>
            <p:nvSpPr>
              <p:cNvPr id="20502" name="Straight Connector 57413"/>
              <p:cNvSpPr>
                <a:spLocks noChangeShapeType="1"/>
              </p:cNvSpPr>
              <p:nvPr/>
            </p:nvSpPr>
            <p:spPr bwMode="auto">
              <a:xfrm flipH="1">
                <a:off x="1200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Straight Connector 57414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4" name="Text Box 57415"/>
            <p:cNvSpPr txBox="1">
              <a:spLocks noChangeArrowheads="1"/>
            </p:cNvSpPr>
            <p:nvPr/>
          </p:nvSpPr>
          <p:spPr bwMode="auto">
            <a:xfrm>
              <a:off x="1907" y="3024"/>
              <a:ext cx="13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+  C = 180</a:t>
              </a:r>
              <a:r>
                <a:rPr lang="en-US" sz="2400" baseline="300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7433" name="Group 57432"/>
          <p:cNvGrpSpPr>
            <a:grpSpLocks/>
          </p:cNvGrpSpPr>
          <p:nvPr/>
        </p:nvGrpSpPr>
        <p:grpSpPr bwMode="auto">
          <a:xfrm>
            <a:off x="4532314" y="1600200"/>
            <a:ext cx="4611687" cy="1847851"/>
            <a:chOff x="2855" y="1344"/>
            <a:chExt cx="2905" cy="1552"/>
          </a:xfrm>
        </p:grpSpPr>
        <p:sp>
          <p:nvSpPr>
            <p:cNvPr id="20506" name="Straight Connector 57353"/>
            <p:cNvSpPr>
              <a:spLocks noChangeShapeType="1"/>
            </p:cNvSpPr>
            <p:nvPr/>
          </p:nvSpPr>
          <p:spPr bwMode="auto">
            <a:xfrm>
              <a:off x="4194" y="1587"/>
              <a:ext cx="1302" cy="10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7" name="Group 57431"/>
            <p:cNvGrpSpPr>
              <a:grpSpLocks/>
            </p:cNvGrpSpPr>
            <p:nvPr/>
          </p:nvGrpSpPr>
          <p:grpSpPr bwMode="auto">
            <a:xfrm>
              <a:off x="2855" y="1344"/>
              <a:ext cx="2905" cy="1552"/>
              <a:chOff x="2855" y="1344"/>
              <a:chExt cx="2905" cy="1552"/>
            </a:xfrm>
          </p:grpSpPr>
          <p:sp>
            <p:nvSpPr>
              <p:cNvPr id="20508" name="Straight Connector 57351"/>
              <p:cNvSpPr>
                <a:spLocks noChangeShapeType="1"/>
              </p:cNvSpPr>
              <p:nvPr/>
            </p:nvSpPr>
            <p:spPr bwMode="auto">
              <a:xfrm flipH="1">
                <a:off x="3492" y="1584"/>
                <a:ext cx="701" cy="101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Straight Connector 57352"/>
              <p:cNvSpPr>
                <a:spLocks noChangeShapeType="1"/>
              </p:cNvSpPr>
              <p:nvPr/>
            </p:nvSpPr>
            <p:spPr bwMode="auto">
              <a:xfrm>
                <a:off x="3480" y="2605"/>
                <a:ext cx="200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Text Box 57354"/>
              <p:cNvSpPr txBox="1">
                <a:spLocks noChangeArrowheads="1"/>
              </p:cNvSpPr>
              <p:nvPr/>
            </p:nvSpPr>
            <p:spPr bwMode="auto">
              <a:xfrm>
                <a:off x="4081" y="1344"/>
                <a:ext cx="301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0511" name="Text Box 57355"/>
              <p:cNvSpPr txBox="1">
                <a:spLocks noChangeArrowheads="1"/>
              </p:cNvSpPr>
              <p:nvPr/>
            </p:nvSpPr>
            <p:spPr bwMode="auto">
              <a:xfrm>
                <a:off x="5435" y="2508"/>
                <a:ext cx="299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0512" name="Text Box 57356"/>
              <p:cNvSpPr txBox="1">
                <a:spLocks noChangeArrowheads="1"/>
              </p:cNvSpPr>
              <p:nvPr/>
            </p:nvSpPr>
            <p:spPr bwMode="auto">
              <a:xfrm>
                <a:off x="3280" y="2461"/>
                <a:ext cx="30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grpSp>
            <p:nvGrpSpPr>
              <p:cNvPr id="20513" name="Group 57357"/>
              <p:cNvGrpSpPr>
                <a:grpSpLocks/>
              </p:cNvGrpSpPr>
              <p:nvPr/>
            </p:nvGrpSpPr>
            <p:grpSpPr bwMode="auto">
              <a:xfrm>
                <a:off x="2855" y="1392"/>
                <a:ext cx="2905" cy="388"/>
                <a:chOff x="2736" y="1776"/>
                <a:chExt cx="2784" cy="384"/>
              </a:xfrm>
            </p:grpSpPr>
            <p:sp>
              <p:nvSpPr>
                <p:cNvPr id="20514" name="Straight Connector 57358"/>
                <p:cNvSpPr>
                  <a:spLocks noChangeShapeType="1"/>
                </p:cNvSpPr>
                <p:nvPr/>
              </p:nvSpPr>
              <p:spPr bwMode="auto">
                <a:xfrm>
                  <a:off x="2928" y="1956"/>
                  <a:ext cx="2304" cy="1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Text Box 57359"/>
                <p:cNvSpPr txBox="1">
                  <a:spLocks noChangeArrowheads="1"/>
                </p:cNvSpPr>
                <p:nvPr/>
              </p:nvSpPr>
              <p:spPr bwMode="auto">
                <a:xfrm>
                  <a:off x="2736" y="1776"/>
                  <a:ext cx="33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olidFill>
                        <a:srgbClr val="0000FF"/>
                      </a:solidFill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20516" name="Text Box 57360"/>
                <p:cNvSpPr txBox="1">
                  <a:spLocks noChangeArrowheads="1"/>
                </p:cNvSpPr>
                <p:nvPr/>
              </p:nvSpPr>
              <p:spPr bwMode="auto">
                <a:xfrm>
                  <a:off x="5184" y="1776"/>
                  <a:ext cx="33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olidFill>
                        <a:srgbClr val="0000FF"/>
                      </a:solidFill>
                      <a:latin typeface="Times New Roman" pitchFamily="18" charset="0"/>
                    </a:rPr>
                    <a:t>y</a:t>
                  </a:r>
                </a:p>
              </p:txBody>
            </p:sp>
          </p:grpSp>
          <p:grpSp>
            <p:nvGrpSpPr>
              <p:cNvPr id="20517" name="Group 57416"/>
              <p:cNvGrpSpPr>
                <a:grpSpLocks/>
              </p:cNvGrpSpPr>
              <p:nvPr/>
            </p:nvGrpSpPr>
            <p:grpSpPr bwMode="auto">
              <a:xfrm>
                <a:off x="3600" y="1554"/>
                <a:ext cx="1824" cy="1056"/>
                <a:chOff x="3600" y="1254"/>
                <a:chExt cx="1824" cy="1056"/>
              </a:xfrm>
            </p:grpSpPr>
            <p:grpSp>
              <p:nvGrpSpPr>
                <p:cNvPr id="20518" name="Group 57417"/>
                <p:cNvGrpSpPr>
                  <a:grpSpLocks/>
                </p:cNvGrpSpPr>
                <p:nvPr/>
              </p:nvGrpSpPr>
              <p:grpSpPr bwMode="auto">
                <a:xfrm>
                  <a:off x="3600" y="2100"/>
                  <a:ext cx="1824" cy="210"/>
                  <a:chOff x="3600" y="2100"/>
                  <a:chExt cx="1824" cy="210"/>
                </a:xfrm>
              </p:grpSpPr>
              <p:sp>
                <p:nvSpPr>
                  <p:cNvPr id="20519" name="Freeform 57418"/>
                  <p:cNvSpPr>
                    <a:spLocks noChangeArrowheads="1"/>
                  </p:cNvSpPr>
                  <p:nvPr/>
                </p:nvSpPr>
                <p:spPr bwMode="auto">
                  <a:xfrm rot="-5847845">
                    <a:off x="5202" y="2080"/>
                    <a:ext cx="201" cy="240"/>
                  </a:xfrm>
                  <a:custGeom>
                    <a:avLst/>
                    <a:gdLst>
                      <a:gd name="T0" fmla="*/ 0 w 15045"/>
                      <a:gd name="T1" fmla="*/ 0 h 21600"/>
                      <a:gd name="T2" fmla="*/ 15045 w 15045"/>
                      <a:gd name="T3" fmla="*/ 6101 h 21600"/>
                      <a:gd name="T4" fmla="*/ 0 w 15045"/>
                      <a:gd name="T5" fmla="*/ 0 h 21600"/>
                      <a:gd name="T6" fmla="*/ 15045 w 15045"/>
                      <a:gd name="T7" fmla="*/ 6101 h 21600"/>
                      <a:gd name="T8" fmla="*/ 0 w 15045"/>
                      <a:gd name="T9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045" h="21600" fill="none">
                        <a:moveTo>
                          <a:pt x="0" y="0"/>
                        </a:moveTo>
                        <a:cubicBezTo>
                          <a:pt x="5849" y="0"/>
                          <a:pt x="11155" y="2325"/>
                          <a:pt x="15045" y="6101"/>
                        </a:cubicBezTo>
                      </a:path>
                      <a:path w="15045" h="21600" stroke="0">
                        <a:moveTo>
                          <a:pt x="0" y="0"/>
                        </a:moveTo>
                        <a:cubicBezTo>
                          <a:pt x="5849" y="0"/>
                          <a:pt x="11155" y="2325"/>
                          <a:pt x="15045" y="6101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grpSp>
                <p:nvGrpSpPr>
                  <p:cNvPr id="20520" name="Group 57419"/>
                  <p:cNvGrpSpPr>
                    <a:grpSpLocks/>
                  </p:cNvGrpSpPr>
                  <p:nvPr/>
                </p:nvGrpSpPr>
                <p:grpSpPr bwMode="auto">
                  <a:xfrm>
                    <a:off x="3600" y="2118"/>
                    <a:ext cx="96" cy="192"/>
                    <a:chOff x="3600" y="2772"/>
                    <a:chExt cx="96" cy="192"/>
                  </a:xfrm>
                </p:grpSpPr>
                <p:sp>
                  <p:nvSpPr>
                    <p:cNvPr id="20521" name="Freeform 57420"/>
                    <p:cNvSpPr>
                      <a:spLocks noChangeArrowheads="1"/>
                    </p:cNvSpPr>
                    <p:nvPr/>
                  </p:nvSpPr>
                  <p:spPr bwMode="auto">
                    <a:xfrm rot="-480209">
                      <a:off x="3612" y="2772"/>
                      <a:ext cx="48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0 h 21600"/>
                        <a:gd name="T6" fmla="*/ 21600 w 21600"/>
                        <a:gd name="T7" fmla="*/ 21600 h 21600"/>
                        <a:gd name="T8" fmla="*/ 0 w 21600"/>
                        <a:gd name="T9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600" h="21600" fill="none">
                          <a:moveTo>
                            <a:pt x="0" y="0"/>
                          </a:moveTo>
                          <a:cubicBezTo>
                            <a:pt x="11929" y="0"/>
                            <a:pt x="21600" y="9671"/>
                            <a:pt x="21600" y="21600"/>
                          </a:cubicBezTo>
                        </a:path>
                        <a:path w="21600" h="21600" stroke="0">
                          <a:moveTo>
                            <a:pt x="0" y="0"/>
                          </a:moveTo>
                          <a:cubicBezTo>
                            <a:pt x="11929" y="0"/>
                            <a:pt x="21600" y="9671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22" name="Straight Connector 574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0" y="2832"/>
                      <a:ext cx="96" cy="4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523" name="Group 57422"/>
                <p:cNvGrpSpPr>
                  <a:grpSpLocks/>
                </p:cNvGrpSpPr>
                <p:nvPr/>
              </p:nvGrpSpPr>
              <p:grpSpPr bwMode="auto">
                <a:xfrm>
                  <a:off x="3821" y="1254"/>
                  <a:ext cx="885" cy="408"/>
                  <a:chOff x="3821" y="1254"/>
                  <a:chExt cx="885" cy="408"/>
                </a:xfrm>
              </p:grpSpPr>
              <p:sp>
                <p:nvSpPr>
                  <p:cNvPr id="20524" name="Text Box 574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1" y="1274"/>
                    <a:ext cx="250" cy="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>
                        <a:latin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525" name="Text Box 574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6" y="1262"/>
                    <a:ext cx="250" cy="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>
                        <a:latin typeface="Times New Roman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20526" name="Freeform 57425"/>
                  <p:cNvSpPr>
                    <a:spLocks noChangeArrowheads="1"/>
                  </p:cNvSpPr>
                  <p:nvPr/>
                </p:nvSpPr>
                <p:spPr bwMode="auto">
                  <a:xfrm rot="1808719">
                    <a:off x="4428" y="1272"/>
                    <a:ext cx="48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0 h 21600"/>
                      <a:gd name="T6" fmla="*/ 21600 w 21600"/>
                      <a:gd name="T7" fmla="*/ 21600 h 21600"/>
                      <a:gd name="T8" fmla="*/ 0 w 21600"/>
                      <a:gd name="T9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 fill="none">
                        <a:moveTo>
                          <a:pt x="0" y="0"/>
                        </a:moveTo>
                        <a:cubicBezTo>
                          <a:pt x="11929" y="0"/>
                          <a:pt x="21600" y="9671"/>
                          <a:pt x="21600" y="21600"/>
                        </a:cubicBezTo>
                      </a:path>
                      <a:path w="21600" h="21600" stroke="0">
                        <a:moveTo>
                          <a:pt x="0" y="0"/>
                        </a:moveTo>
                        <a:cubicBezTo>
                          <a:pt x="11929" y="0"/>
                          <a:pt x="21600" y="9671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grpSp>
                <p:nvGrpSpPr>
                  <p:cNvPr id="20527" name="Group 57426"/>
                  <p:cNvGrpSpPr>
                    <a:grpSpLocks/>
                  </p:cNvGrpSpPr>
                  <p:nvPr/>
                </p:nvGrpSpPr>
                <p:grpSpPr bwMode="auto">
                  <a:xfrm rot="9366623">
                    <a:off x="3960" y="1254"/>
                    <a:ext cx="96" cy="192"/>
                    <a:chOff x="3600" y="2772"/>
                    <a:chExt cx="96" cy="192"/>
                  </a:xfrm>
                </p:grpSpPr>
                <p:sp>
                  <p:nvSpPr>
                    <p:cNvPr id="20528" name="Freeform 57427"/>
                    <p:cNvSpPr>
                      <a:spLocks noChangeArrowheads="1"/>
                    </p:cNvSpPr>
                    <p:nvPr/>
                  </p:nvSpPr>
                  <p:spPr bwMode="auto">
                    <a:xfrm rot="-480209">
                      <a:off x="3612" y="2772"/>
                      <a:ext cx="48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0 h 21600"/>
                        <a:gd name="T6" fmla="*/ 21600 w 21600"/>
                        <a:gd name="T7" fmla="*/ 21600 h 21600"/>
                        <a:gd name="T8" fmla="*/ 0 w 21600"/>
                        <a:gd name="T9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600" h="21600" fill="none">
                          <a:moveTo>
                            <a:pt x="0" y="0"/>
                          </a:moveTo>
                          <a:cubicBezTo>
                            <a:pt x="11929" y="0"/>
                            <a:pt x="21600" y="9671"/>
                            <a:pt x="21600" y="21600"/>
                          </a:cubicBezTo>
                        </a:path>
                        <a:path w="21600" h="21600" stroke="0">
                          <a:moveTo>
                            <a:pt x="0" y="0"/>
                          </a:moveTo>
                          <a:cubicBezTo>
                            <a:pt x="11929" y="0"/>
                            <a:pt x="21600" y="9671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29" name="Straight Connector 574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0" y="2832"/>
                      <a:ext cx="96" cy="4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38942143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7014" y="326232"/>
            <a:ext cx="8459787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i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i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i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i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CC0000"/>
                </a:solidFill>
                <a:cs typeface="Times New Roman" pitchFamily="18" charset="0"/>
              </a:rPr>
              <a:t>NHẬN XÉT: </a:t>
            </a:r>
            <a:r>
              <a:rPr lang="en-US" sz="3200" dirty="0" smtClean="0">
                <a:cs typeface="Times New Roman" pitchFamily="18" charset="0"/>
              </a:rPr>
              <a:t>-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tam </a:t>
            </a:r>
            <a:r>
              <a:rPr lang="en-US" sz="2800" dirty="0" err="1">
                <a:cs typeface="Times New Roman" pitchFamily="18" charset="0"/>
              </a:rPr>
              <a:t>giác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nhau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nhưng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chúng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luôn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bằng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180</a:t>
            </a:r>
            <a:r>
              <a:rPr lang="en-US" sz="2800" b="1" baseline="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sz="2800" dirty="0">
                <a:cs typeface="Times New Roman" pitchFamily="18" charset="0"/>
              </a:rPr>
              <a:t> .                 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                </a:t>
            </a:r>
            <a:r>
              <a:rPr lang="en-US" sz="2800" dirty="0">
                <a:cs typeface="Times New Roman" pitchFamily="18" charset="0"/>
              </a:rPr>
              <a:t>              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800" dirty="0">
                <a:cs typeface="Times New Roman" pitchFamily="18" charset="0"/>
              </a:rPr>
              <a:t>                    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2571750"/>
            <a:ext cx="8797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FF0000"/>
                </a:solidFill>
                <a:cs typeface="Times New Roman" pitchFamily="18" charset="0"/>
              </a:rPr>
              <a:t>Định</a:t>
            </a:r>
            <a:r>
              <a:rPr lang="en-US" sz="32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cs typeface="Times New Roman" pitchFamily="18" charset="0"/>
              </a:rPr>
              <a:t>lí</a:t>
            </a:r>
            <a:r>
              <a:rPr lang="en-US" sz="3200" u="sng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3200" b="1" dirty="0" err="1">
                <a:cs typeface="Times New Roman" pitchFamily="18" charset="0"/>
              </a:rPr>
              <a:t>Tổng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góc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tam </a:t>
            </a:r>
            <a:r>
              <a:rPr lang="en-US" sz="3200" b="1" dirty="0" err="1">
                <a:cs typeface="Times New Roman" pitchFamily="18" charset="0"/>
              </a:rPr>
              <a:t>giác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bằng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180</a:t>
            </a:r>
            <a:r>
              <a:rPr lang="en-US" sz="3200" b="1" baseline="30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.VnTime" pitchFamily="34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609600" y="209550"/>
            <a:ext cx="1270000" cy="588169"/>
          </a:xfrm>
          <a:prstGeom prst="triangle">
            <a:avLst>
              <a:gd name="adj" fmla="val 50000"/>
            </a:avLst>
          </a:prstGeom>
          <a:solidFill>
            <a:srgbClr val="7BFDD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1585097">
            <a:off x="6442139" y="562092"/>
            <a:ext cx="1723297" cy="590315"/>
          </a:xfrm>
          <a:prstGeom prst="rtTriangle">
            <a:avLst/>
          </a:prstGeom>
          <a:solidFill>
            <a:srgbClr val="FDD3DA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Flowchart: Merge 4"/>
          <p:cNvSpPr>
            <a:spLocks noChangeArrowheads="1"/>
          </p:cNvSpPr>
          <p:nvPr/>
        </p:nvSpPr>
        <p:spPr bwMode="auto">
          <a:xfrm rot="-1710845">
            <a:off x="3173807" y="642712"/>
            <a:ext cx="1909762" cy="373856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864534">
            <a:off x="1176923" y="1392743"/>
            <a:ext cx="2230469" cy="554601"/>
          </a:xfrm>
          <a:prstGeom prst="triangle">
            <a:avLst>
              <a:gd name="adj" fmla="val 50000"/>
            </a:avLst>
          </a:prstGeom>
          <a:solidFill>
            <a:srgbClr val="F30903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59415">
            <a:off x="5013356" y="1033990"/>
            <a:ext cx="1404780" cy="163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31800" y="291704"/>
            <a:ext cx="33480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Trong tam giác ABC: </a:t>
            </a:r>
          </a:p>
        </p:txBody>
      </p:sp>
      <p:graphicFrame>
        <p:nvGraphicFramePr>
          <p:cNvPr id="15363" name="Object 2"/>
          <p:cNvGraphicFramePr>
            <a:graphicFrameLocks noGrp="1" noChangeAspect="1"/>
          </p:cNvGraphicFramePr>
          <p:nvPr>
            <p:ph/>
          </p:nvPr>
        </p:nvGraphicFramePr>
        <p:xfrm>
          <a:off x="3959225" y="141685"/>
          <a:ext cx="3443288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1040948" imgH="215806" progId="Equation.3">
                  <p:embed/>
                </p:oleObj>
              </mc:Choice>
              <mc:Fallback>
                <p:oleObj name="Equation" r:id="rId3" imgW="1040948" imgH="215806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41685"/>
                        <a:ext cx="3443288" cy="535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31800" y="832247"/>
            <a:ext cx="71643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Biết số đo 2 góc, tìm số đo góc còn lại.</a:t>
            </a:r>
          </a:p>
        </p:txBody>
      </p:sp>
      <p:graphicFrame>
        <p:nvGraphicFramePr>
          <p:cNvPr id="134153" name="Object 3"/>
          <p:cNvGraphicFramePr>
            <a:graphicFrameLocks noChangeAspect="1"/>
          </p:cNvGraphicFramePr>
          <p:nvPr/>
        </p:nvGraphicFramePr>
        <p:xfrm>
          <a:off x="2568575" y="1248966"/>
          <a:ext cx="2579688" cy="41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1129810" imgH="241195" progId="Equation.3">
                  <p:embed/>
                </p:oleObj>
              </mc:Choice>
              <mc:Fallback>
                <p:oleObj name="Equation" r:id="rId5" imgW="1129810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1248966"/>
                        <a:ext cx="2579688" cy="41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Object 4"/>
          <p:cNvGraphicFramePr>
            <a:graphicFrameLocks noChangeAspect="1"/>
          </p:cNvGraphicFramePr>
          <p:nvPr/>
        </p:nvGraphicFramePr>
        <p:xfrm>
          <a:off x="2562225" y="1707357"/>
          <a:ext cx="2579688" cy="41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7" imgW="1129810" imgH="241195" progId="Equation.3">
                  <p:embed/>
                </p:oleObj>
              </mc:Choice>
              <mc:Fallback>
                <p:oleObj name="Equation" r:id="rId7" imgW="1129810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1707357"/>
                        <a:ext cx="2579688" cy="41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5" name="Object 5"/>
          <p:cNvGraphicFramePr>
            <a:graphicFrameLocks noChangeAspect="1"/>
          </p:cNvGraphicFramePr>
          <p:nvPr/>
        </p:nvGraphicFramePr>
        <p:xfrm>
          <a:off x="2540000" y="2212182"/>
          <a:ext cx="2579688" cy="41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9" imgW="1129810" imgH="241195" progId="Equation.3">
                  <p:embed/>
                </p:oleObj>
              </mc:Choice>
              <mc:Fallback>
                <p:oleObj name="Equation" r:id="rId9" imgW="1129810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212182"/>
                        <a:ext cx="2579688" cy="41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444" y="991428"/>
            <a:ext cx="6019800" cy="3429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549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PAPPASCâu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" name="5-Point Star 5">
            <a:hlinkClick r:id="rId7" action="ppaction://hlinksldjump"/>
          </p:cNvPr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03444" y="4566204"/>
            <a:ext cx="316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NHÀ TOÁN HỌC PY – TA - GO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hlinkClick r:id="rId19" action="ppaction://hlinksldjump"/>
          </p:cNvPr>
          <p:cNvSpPr/>
          <p:nvPr/>
        </p:nvSpPr>
        <p:spPr>
          <a:xfrm>
            <a:off x="1524000" y="971550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  <p:bldP spid="3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1: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ño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cuûa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goùc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B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ptima" pitchFamily="2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VNI-Aptima" pitchFamily="2" charset="0"/>
              </a:rPr>
              <a:t> :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6479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án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391400" y="4248150"/>
            <a:ext cx="1428750" cy="5334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Quay </a:t>
            </a:r>
            <a:r>
              <a:rPr lang="en-US" sz="2000" dirty="0" err="1">
                <a:solidFill>
                  <a:srgbClr val="FFFF00"/>
                </a:solidFill>
              </a:rPr>
              <a:t>về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6380" y="1428750"/>
            <a:ext cx="642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980" y="1428750"/>
            <a:ext cx="642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1885950"/>
            <a:ext cx="642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885950"/>
            <a:ext cx="642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528929" y="1428750"/>
          <a:ext cx="924766" cy="37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8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929" y="1428750"/>
                        <a:ext cx="924766" cy="37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970641" y="1428750"/>
          <a:ext cx="924766" cy="38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9" name="Equation" r:id="rId9" imgW="558720" imgH="228600" progId="Equation.DSMT4">
                  <p:embed/>
                </p:oleObj>
              </mc:Choice>
              <mc:Fallback>
                <p:oleObj name="Equation" r:id="rId9" imgW="5587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641" y="1428750"/>
                        <a:ext cx="924766" cy="387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4572000" y="1885950"/>
          <a:ext cx="924766" cy="37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0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5950"/>
                        <a:ext cx="924766" cy="37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7010400" y="1885950"/>
          <a:ext cx="819998" cy="37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1" name="Equation" r:id="rId13" imgW="495000" imgH="228600" progId="Equation.DSMT4">
                  <p:embed/>
                </p:oleObj>
              </mc:Choice>
              <mc:Fallback>
                <p:oleObj name="Equation" r:id="rId13" imgW="495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85950"/>
                        <a:ext cx="819998" cy="37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533400" y="1200150"/>
            <a:ext cx="2667000" cy="1667126"/>
            <a:chOff x="336" y="2"/>
            <a:chExt cx="2832" cy="2595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H="1">
              <a:off x="624" y="432"/>
              <a:ext cx="672" cy="15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624" y="2016"/>
              <a:ext cx="220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96" y="432"/>
              <a:ext cx="1536" cy="15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922" y="2"/>
              <a:ext cx="57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36" y="1968"/>
              <a:ext cx="33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784" y="1968"/>
              <a:ext cx="384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1371600" y="1581150"/>
          <a:ext cx="280987" cy="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81150"/>
                        <a:ext cx="280987" cy="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3"/>
          <p:cNvGraphicFramePr>
            <a:graphicFrameLocks noChangeAspect="1"/>
          </p:cNvGraphicFramePr>
          <p:nvPr/>
        </p:nvGraphicFramePr>
        <p:xfrm>
          <a:off x="2362200" y="2270262"/>
          <a:ext cx="280988" cy="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3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70262"/>
                        <a:ext cx="280988" cy="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038600" y="3409950"/>
            <a:ext cx="642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4648200" y="3409950"/>
          <a:ext cx="819998" cy="37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4" name="Equation" r:id="rId19" imgW="495000" imgH="228600" progId="Equation.DSMT4">
                  <p:embed/>
                </p:oleObj>
              </mc:Choice>
              <mc:Fallback>
                <p:oleObj name="Equation" r:id="rId19" imgW="495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09950"/>
                        <a:ext cx="819998" cy="37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uiExpand="1" build="allAtOnce" animBg="1"/>
      <p:bldP spid="5" grpId="0" animBg="1"/>
      <p:bldP spid="6" grpId="0" animBg="1"/>
      <p:bldP spid="13" grpId="0" animBg="1"/>
      <p:bldP spid="15" grpId="0"/>
      <p:bldP spid="9" grpId="0"/>
      <p:bldP spid="10" grpId="0"/>
      <p:bldP spid="11" grpId="0"/>
      <p:bldP spid="1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1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x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                          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.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grpSp>
        <p:nvGrpSpPr>
          <p:cNvPr id="11" name="Group 521"/>
          <p:cNvGrpSpPr>
            <a:grpSpLocks/>
          </p:cNvGrpSpPr>
          <p:nvPr/>
        </p:nvGrpSpPr>
        <p:grpSpPr bwMode="auto">
          <a:xfrm>
            <a:off x="152400" y="666750"/>
            <a:ext cx="2328862" cy="1920875"/>
            <a:chOff x="29" y="624"/>
            <a:chExt cx="1766" cy="1500"/>
          </a:xfrm>
        </p:grpSpPr>
        <p:sp>
          <p:nvSpPr>
            <p:cNvPr id="12" name="Text Box 154"/>
            <p:cNvSpPr txBox="1">
              <a:spLocks noChangeArrowheads="1"/>
            </p:cNvSpPr>
            <p:nvPr/>
          </p:nvSpPr>
          <p:spPr bwMode="auto">
            <a:xfrm>
              <a:off x="344" y="624"/>
              <a:ext cx="21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3" name="Text Box 155"/>
            <p:cNvSpPr txBox="1">
              <a:spLocks noChangeArrowheads="1"/>
            </p:cNvSpPr>
            <p:nvPr/>
          </p:nvSpPr>
          <p:spPr bwMode="auto">
            <a:xfrm>
              <a:off x="29" y="1872"/>
              <a:ext cx="211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4" name="Text Box 156"/>
            <p:cNvSpPr txBox="1">
              <a:spLocks noChangeArrowheads="1"/>
            </p:cNvSpPr>
            <p:nvPr/>
          </p:nvSpPr>
          <p:spPr bwMode="auto">
            <a:xfrm>
              <a:off x="1584" y="1281"/>
              <a:ext cx="211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5" name="Text Box 157"/>
            <p:cNvSpPr txBox="1">
              <a:spLocks noChangeArrowheads="1"/>
            </p:cNvSpPr>
            <p:nvPr/>
          </p:nvSpPr>
          <p:spPr bwMode="auto">
            <a:xfrm>
              <a:off x="1247" y="1086"/>
              <a:ext cx="211" cy="25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x</a:t>
              </a:r>
            </a:p>
          </p:txBody>
        </p:sp>
        <p:sp>
          <p:nvSpPr>
            <p:cNvPr id="16" name="Text Box 158"/>
            <p:cNvSpPr txBox="1">
              <a:spLocks noChangeArrowheads="1"/>
            </p:cNvSpPr>
            <p:nvPr/>
          </p:nvSpPr>
          <p:spPr bwMode="auto">
            <a:xfrm>
              <a:off x="528" y="908"/>
              <a:ext cx="48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90</a:t>
              </a:r>
              <a:r>
                <a:rPr lang="en-US" sz="1800" b="1" baseline="30000" dirty="0">
                  <a:latin typeface="Arial" charset="0"/>
                </a:rPr>
                <a:t>0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17" name="Text Box 159"/>
            <p:cNvSpPr txBox="1">
              <a:spLocks noChangeArrowheads="1"/>
            </p:cNvSpPr>
            <p:nvPr/>
          </p:nvSpPr>
          <p:spPr bwMode="auto">
            <a:xfrm>
              <a:off x="304" y="1544"/>
              <a:ext cx="407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55</a:t>
              </a:r>
              <a:r>
                <a:rPr lang="en-US" sz="1800" b="1" baseline="30000">
                  <a:solidFill>
                    <a:srgbClr val="0000FF"/>
                  </a:solidFill>
                  <a:latin typeface="Arial" charset="0"/>
                </a:rPr>
                <a:t>0</a:t>
              </a:r>
              <a:endParaRPr lang="en-US" sz="1800" b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8" name="Line 160"/>
            <p:cNvSpPr>
              <a:spLocks noChangeShapeType="1"/>
            </p:cNvSpPr>
            <p:nvPr/>
          </p:nvSpPr>
          <p:spPr bwMode="auto">
            <a:xfrm>
              <a:off x="597" y="864"/>
              <a:ext cx="105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1"/>
            <p:cNvSpPr>
              <a:spLocks noChangeShapeType="1"/>
            </p:cNvSpPr>
            <p:nvPr/>
          </p:nvSpPr>
          <p:spPr bwMode="auto">
            <a:xfrm flipH="1">
              <a:off x="221" y="864"/>
              <a:ext cx="384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2"/>
            <p:cNvSpPr>
              <a:spLocks noChangeShapeType="1"/>
            </p:cNvSpPr>
            <p:nvPr/>
          </p:nvSpPr>
          <p:spPr bwMode="auto">
            <a:xfrm flipV="1">
              <a:off x="221" y="1248"/>
              <a:ext cx="1440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9"/>
            <p:cNvSpPr txBox="1">
              <a:spLocks noChangeArrowheads="1"/>
            </p:cNvSpPr>
            <p:nvPr/>
          </p:nvSpPr>
          <p:spPr bwMode="auto">
            <a:xfrm>
              <a:off x="304" y="1553"/>
              <a:ext cx="407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55</a:t>
              </a:r>
              <a:r>
                <a:rPr lang="en-US" sz="1800" b="1" baseline="30000" dirty="0">
                  <a:latin typeface="Arial" charset="0"/>
                </a:rPr>
                <a:t>0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3" name="Line 161"/>
            <p:cNvSpPr>
              <a:spLocks noChangeShapeType="1"/>
            </p:cNvSpPr>
            <p:nvPr/>
          </p:nvSpPr>
          <p:spPr bwMode="auto">
            <a:xfrm flipH="1">
              <a:off x="221" y="873"/>
              <a:ext cx="384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59"/>
          <p:cNvSpPr txBox="1">
            <a:spLocks noChangeArrowheads="1"/>
          </p:cNvSpPr>
          <p:nvPr/>
        </p:nvSpPr>
        <p:spPr bwMode="auto">
          <a:xfrm>
            <a:off x="6553200" y="1352550"/>
            <a:ext cx="9906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D. 55</a:t>
            </a:r>
            <a:r>
              <a:rPr lang="en-US" sz="1600" baseline="30000" dirty="0" smtClean="0">
                <a:latin typeface="Arial" charset="0"/>
              </a:rPr>
              <a:t>0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442793" y="1276350"/>
          <a:ext cx="4317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793" y="1276350"/>
                        <a:ext cx="4317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562600" y="1246533"/>
          <a:ext cx="457200" cy="38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9" imgW="241200" imgH="203040" progId="Equation.DSMT4">
                  <p:embed/>
                </p:oleObj>
              </mc:Choice>
              <mc:Fallback>
                <p:oleObj name="Equation" r:id="rId9" imgW="241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46533"/>
                        <a:ext cx="457200" cy="385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187149" y="1302855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11" imgW="228600" imgH="203040" progId="Equation.DSMT4">
                  <p:embed/>
                </p:oleObj>
              </mc:Choice>
              <mc:Fallback>
                <p:oleObj name="Equation" r:id="rId11" imgW="2286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149" y="1302855"/>
                        <a:ext cx="342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14800" y="12763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57800" y="127635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343400" y="3105150"/>
          <a:ext cx="457200" cy="38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13" imgW="241200" imgH="203040" progId="Equation.DSMT4">
                  <p:embed/>
                </p:oleObj>
              </mc:Choice>
              <mc:Fallback>
                <p:oleObj name="Equation" r:id="rId13" imgW="2412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05150"/>
                        <a:ext cx="457200" cy="385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38600" y="313496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allAtOnce" animBg="1"/>
      <p:bldP spid="5" grpId="0" animBg="1"/>
      <p:bldP spid="6" grpId="0" animBg="1"/>
      <p:bldP spid="8" grpId="0" animBg="1"/>
      <p:bldP spid="10" grpId="0"/>
      <p:bldP spid="24" grpId="0"/>
      <p:bldP spid="28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8003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Calibri"/>
              </a:rPr>
              <a:t>Sai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142875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uiExpand="1" build="allAtOnce" animBg="1"/>
      <p:bldP spid="6" grpId="0" animBg="1"/>
      <p:bldP spid="8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4287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một</a:t>
            </a:r>
            <a:r>
              <a:rPr lang="en-US" sz="2400" dirty="0" smtClean="0">
                <a:solidFill>
                  <a:srgbClr val="7030A0"/>
                </a:solidFill>
              </a:rPr>
              <a:t> tam </a:t>
            </a:r>
            <a:r>
              <a:rPr lang="en-US" sz="2400" dirty="0" err="1" smtClean="0">
                <a:solidFill>
                  <a:srgbClr val="7030A0"/>
                </a:solidFill>
              </a:rPr>
              <a:t>giác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có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góc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đều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bằng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nhau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thì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mỗi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góc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bằng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bao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nhiêu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91000" y="3105149"/>
          <a:ext cx="533400" cy="44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105149"/>
                        <a:ext cx="533400" cy="449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2060"/>
                </a:solidFill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bày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tìm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đo</a:t>
            </a:r>
            <a:r>
              <a:rPr lang="en-US" sz="3200" dirty="0" smtClean="0">
                <a:solidFill>
                  <a:srgbClr val="002060"/>
                </a:solidFill>
              </a:rPr>
              <a:t> x </a:t>
            </a:r>
            <a:r>
              <a:rPr lang="en-US" sz="3200" dirty="0" err="1" smtClean="0">
                <a:solidFill>
                  <a:srgbClr val="002060"/>
                </a:solidFill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vẽ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573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304800" y="1047750"/>
            <a:ext cx="2667000" cy="2062758"/>
            <a:chOff x="0" y="1828800"/>
            <a:chExt cx="4667250" cy="516731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828800"/>
              <a:ext cx="4667250" cy="516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539206" y="2880508"/>
              <a:ext cx="3594641" cy="3346101"/>
              <a:chOff x="539206" y="2880508"/>
              <a:chExt cx="3594641" cy="3346101"/>
            </a:xfrm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39206" y="2880508"/>
                <a:ext cx="1092199" cy="77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latin typeface="VNI-Times" pitchFamily="2" charset="0"/>
                  </a:rPr>
                  <a:t>30</a:t>
                </a:r>
                <a:r>
                  <a:rPr lang="en-US" sz="1400" b="1" baseline="30000" dirty="0">
                    <a:latin typeface="VNI-Times" pitchFamily="2" charset="0"/>
                  </a:rPr>
                  <a:t>0</a:t>
                </a:r>
                <a:endParaRPr lang="en-US" sz="1400" b="1" dirty="0">
                  <a:latin typeface="VNI-Times" pitchFamily="2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895598" y="5267077"/>
                <a:ext cx="1238249" cy="77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latin typeface="VNI-Times" pitchFamily="2" charset="0"/>
                  </a:rPr>
                  <a:t>40</a:t>
                </a:r>
                <a:r>
                  <a:rPr lang="en-US" sz="1400" b="1" baseline="30000" dirty="0">
                    <a:latin typeface="VNI-Times" pitchFamily="2" charset="0"/>
                  </a:rPr>
                  <a:t>0</a:t>
                </a:r>
                <a:endParaRPr lang="en-US" sz="1400" b="1" dirty="0">
                  <a:latin typeface="VNI-Times" pitchFamily="2" charset="0"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466849" y="5455612"/>
                <a:ext cx="334962" cy="77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0000"/>
                    </a:solidFill>
                    <a:latin typeface="VNI-Times" pitchFamily="2" charset="0"/>
                  </a:rPr>
                  <a:t>x</a:t>
                </a:r>
              </a:p>
            </p:txBody>
          </p:sp>
        </p:grpSp>
      </p:grp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2895600" y="2114550"/>
            <a:ext cx="2487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>
                <a:latin typeface="VNI-Times" pitchFamily="2" charset="0"/>
              </a:rPr>
              <a:t>  </a:t>
            </a:r>
            <a:r>
              <a:rPr lang="vi-VN" sz="2000" dirty="0" smtClean="0">
                <a:solidFill>
                  <a:srgbClr val="C00000"/>
                </a:solidFill>
                <a:latin typeface="VNI-Times" pitchFamily="2" charset="0"/>
              </a:rPr>
              <a:t>Xeùt </a:t>
            </a:r>
            <a:r>
              <a:rPr lang="vi-VN" sz="2000" dirty="0" smtClean="0">
                <a:solidFill>
                  <a:srgbClr val="C00000"/>
                </a:solidFill>
                <a:latin typeface="VNI-Times" pitchFamily="2" charset="0"/>
                <a:sym typeface="Wingdings 3"/>
              </a:rPr>
              <a:t></a:t>
            </a:r>
            <a:r>
              <a:rPr lang="en-US" sz="2000" dirty="0" smtClean="0">
                <a:solidFill>
                  <a:srgbClr val="C00000"/>
                </a:solidFill>
                <a:latin typeface="VNI-Times" pitchFamily="2" charset="0"/>
                <a:sym typeface="Wingdings 3"/>
              </a:rPr>
              <a:t> GHI</a:t>
            </a:r>
            <a:r>
              <a:rPr lang="vi-VN" sz="20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VNI-Times" pitchFamily="2" charset="0"/>
              </a:rPr>
              <a:t>coù :</a:t>
            </a:r>
            <a:endParaRPr lang="en-US" sz="2800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2600" y="2495550"/>
            <a:ext cx="2967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dirty="0">
                <a:latin typeface="VNI-Times" pitchFamily="2" charset="0"/>
              </a:rPr>
              <a:t>(Ñ</a:t>
            </a:r>
            <a:r>
              <a:rPr lang="en-US" dirty="0">
                <a:latin typeface="VNI-Times" pitchFamily="2" charset="0"/>
              </a:rPr>
              <a:t>ị</a:t>
            </a:r>
            <a:r>
              <a:rPr lang="vi-VN" dirty="0">
                <a:latin typeface="VNI-Times" pitchFamily="2" charset="0"/>
              </a:rPr>
              <a:t>nh lyù toång 3 goùc cuûa 1 tam giaùc)</a:t>
            </a:r>
            <a:endParaRPr lang="en-US" dirty="0">
              <a:latin typeface="VNI-Times" pitchFamily="2" charset="0"/>
            </a:endParaRP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3352800" y="2571750"/>
          <a:ext cx="2128836" cy="31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2" name="Equation" r:id="rId8" imgW="1054080" imgH="228600" progId="Equation.DSMT4">
                  <p:embed/>
                </p:oleObj>
              </mc:Choice>
              <mc:Fallback>
                <p:oleObj name="Equation" r:id="rId8" imgW="10540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71750"/>
                        <a:ext cx="2128836" cy="315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3352800" y="3028950"/>
          <a:ext cx="2087094" cy="29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3" name="Equation" r:id="rId10" imgW="1231560" imgH="203040" progId="Equation.DSMT4">
                  <p:embed/>
                </p:oleObj>
              </mc:Choice>
              <mc:Fallback>
                <p:oleObj name="Equation" r:id="rId10" imgW="123156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28950"/>
                        <a:ext cx="2087094" cy="29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3505200" y="3867150"/>
          <a:ext cx="1530536" cy="27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4" name="Equation" r:id="rId12" imgW="888840" imgH="203040" progId="Equation.DSMT4">
                  <p:embed/>
                </p:oleObj>
              </mc:Choice>
              <mc:Fallback>
                <p:oleObj name="Equation" r:id="rId12" imgW="88884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67150"/>
                        <a:ext cx="1530536" cy="275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/>
        </p:nvGraphicFramePr>
        <p:xfrm>
          <a:off x="3429000" y="3400425"/>
          <a:ext cx="1503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5" name="Equation" r:id="rId14" imgW="914400" imgH="215640" progId="Equation.DSMT4">
                  <p:embed/>
                </p:oleObj>
              </mc:Choice>
              <mc:Fallback>
                <p:oleObj name="Equation" r:id="rId14" imgW="91440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00425"/>
                        <a:ext cx="1503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3733800" y="4171950"/>
          <a:ext cx="918322" cy="27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71950"/>
                        <a:ext cx="918322" cy="275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allAtOnce" animBg="1"/>
      <p:bldP spid="5" grpId="0" animBg="1"/>
      <p:bldP spid="6" grpId="0" animBg="1"/>
      <p:bldP spid="8" grpId="0" animBg="1"/>
      <p:bldP spid="10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  <a:p>
            <a:pPr lvl="0" algn="ctr"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Cho tam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MNP.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 lvl="0" algn="ctr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graphicFrame>
        <p:nvGraphicFramePr>
          <p:cNvPr id="12" name="Group 60"/>
          <p:cNvGraphicFramePr>
            <a:graphicFrameLocks/>
          </p:cNvGraphicFramePr>
          <p:nvPr/>
        </p:nvGraphicFramePr>
        <p:xfrm>
          <a:off x="457200" y="1710119"/>
          <a:ext cx="8229600" cy="2371344"/>
        </p:xfrm>
        <a:graphic>
          <a:graphicData uri="http://schemas.openxmlformats.org/drawingml/2006/table">
            <a:tbl>
              <a:tblPr/>
              <a:tblGrid>
                <a:gridCol w="2170113"/>
                <a:gridCol w="1944687"/>
                <a:gridCol w="2057400"/>
                <a:gridCol w="2057400"/>
              </a:tblGrid>
              <a:tr h="9894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Góc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2627313" y="3078164"/>
            <a:ext cx="6013450" cy="1027113"/>
            <a:chOff x="1655" y="1931"/>
            <a:chExt cx="3788" cy="647"/>
          </a:xfrm>
        </p:grpSpPr>
        <p:sp>
          <p:nvSpPr>
            <p:cNvPr id="14" name="Text Box 61"/>
            <p:cNvSpPr txBox="1">
              <a:spLocks noChangeArrowheads="1"/>
            </p:cNvSpPr>
            <p:nvPr/>
          </p:nvSpPr>
          <p:spPr bwMode="auto">
            <a:xfrm>
              <a:off x="1655" y="1931"/>
              <a:ext cx="122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110</a:t>
              </a:r>
              <a:r>
                <a:rPr lang="en-US" baseline="30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5" name="Text Box 62"/>
            <p:cNvSpPr txBox="1">
              <a:spLocks noChangeArrowheads="1"/>
            </p:cNvSpPr>
            <p:nvPr/>
          </p:nvSpPr>
          <p:spPr bwMode="auto">
            <a:xfrm>
              <a:off x="4218" y="1938"/>
              <a:ext cx="122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15</a:t>
              </a:r>
              <a:r>
                <a:rPr lang="en-US" baseline="30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6" name="Text Box 65"/>
            <p:cNvSpPr txBox="1">
              <a:spLocks noChangeArrowheads="1"/>
            </p:cNvSpPr>
            <p:nvPr/>
          </p:nvSpPr>
          <p:spPr bwMode="auto">
            <a:xfrm>
              <a:off x="4218" y="2251"/>
              <a:ext cx="122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64</a:t>
              </a:r>
              <a:r>
                <a:rPr lang="en-US" baseline="30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7" name="Text Box 66"/>
            <p:cNvSpPr txBox="1">
              <a:spLocks noChangeArrowheads="1"/>
            </p:cNvSpPr>
            <p:nvPr/>
          </p:nvSpPr>
          <p:spPr bwMode="auto">
            <a:xfrm>
              <a:off x="2903" y="2228"/>
              <a:ext cx="122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40</a:t>
              </a:r>
              <a:r>
                <a:rPr lang="en-US" baseline="30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4608513" y="3052900"/>
            <a:ext cx="1944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0903"/>
                </a:solidFill>
              </a:rPr>
              <a:t>55</a:t>
            </a:r>
            <a:r>
              <a:rPr lang="en-US" baseline="30000" dirty="0">
                <a:solidFill>
                  <a:srgbClr val="F30903"/>
                </a:solidFill>
              </a:rPr>
              <a:t>0</a:t>
            </a:r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2627313" y="3605213"/>
            <a:ext cx="19446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30903"/>
                </a:solidFill>
              </a:rPr>
              <a:t>76</a:t>
            </a:r>
            <a:r>
              <a:rPr lang="en-US" baseline="30000" dirty="0">
                <a:solidFill>
                  <a:srgbClr val="F30903"/>
                </a:solidFill>
              </a:rPr>
              <a:t>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733550"/>
            <a:ext cx="2133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allAtOnce" animBg="1"/>
      <p:bldP spid="6" grpId="0" animBg="1"/>
      <p:bldP spid="10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14287"/>
            <a:ext cx="1277938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729539" y="4113610"/>
            <a:ext cx="1277937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2286" y="3947914"/>
            <a:ext cx="958454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96424" y="-124023"/>
            <a:ext cx="958454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8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8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Magnoli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488" y="4707731"/>
            <a:ext cx="60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1676400" y="165735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     </a:t>
            </a:r>
            <a:r>
              <a:rPr lang="en-US" sz="3200" b="1" dirty="0">
                <a:solidFill>
                  <a:srgbClr val="0000FF"/>
                </a:solidFill>
                <a:latin typeface="VNI-Helve" pitchFamily="2" charset="0"/>
              </a:rPr>
              <a:t>CHÖÔNG II: TAM GIAÙC.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6479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42875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tam </a:t>
            </a:r>
            <a:r>
              <a:rPr lang="en-US" sz="2800" dirty="0" err="1" smtClean="0">
                <a:solidFill>
                  <a:srgbClr val="00B050"/>
                </a:solidFill>
              </a:rPr>
              <a:t>giác</a:t>
            </a: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có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nhiều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nhất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là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tù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                          </a:t>
            </a:r>
            <a:r>
              <a:rPr lang="en-US" sz="2800" dirty="0" err="1" smtClean="0">
                <a:solidFill>
                  <a:srgbClr val="00B050"/>
                </a:solidFill>
              </a:rPr>
              <a:t>Đúng</a:t>
            </a:r>
            <a:r>
              <a:rPr lang="en-US" sz="2800" dirty="0" smtClean="0">
                <a:solidFill>
                  <a:srgbClr val="00B050"/>
                </a:solidFill>
              </a:rPr>
              <a:t> hay </a:t>
            </a:r>
            <a:r>
              <a:rPr lang="en-US" sz="2800" dirty="0" err="1" smtClean="0">
                <a:solidFill>
                  <a:srgbClr val="00B050"/>
                </a:solidFill>
              </a:rPr>
              <a:t>sai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5623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Đúng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1907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981200" y="1097990"/>
            <a:ext cx="5334000" cy="381000"/>
          </a:xfrm>
          <a:prstGeom prst="wedgeRoundRectCallout">
            <a:avLst>
              <a:gd name="adj1" fmla="val -36505"/>
              <a:gd name="adj2" fmla="val 86250"/>
              <a:gd name="adj3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</a:t>
            </a:r>
            <a:r>
              <a:rPr lang="en-US" sz="2400" b="1" dirty="0">
                <a:solidFill>
                  <a:srgbClr val="FF0000"/>
                </a:solidFill>
              </a:rPr>
              <a:t> x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86200" y="3333750"/>
            <a:ext cx="3200400" cy="584775"/>
          </a:xfrm>
          <a:prstGeom prst="rect">
            <a:avLst/>
          </a:prstGeom>
          <a:solidFill>
            <a:srgbClr val="66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</a:rPr>
              <a:t>x = 65</a:t>
            </a:r>
            <a:r>
              <a:rPr lang="en-US" sz="3200" b="1" baseline="30000" dirty="0">
                <a:solidFill>
                  <a:srgbClr val="0000CC"/>
                </a:solidFill>
              </a:rPr>
              <a:t>0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228600" y="895350"/>
            <a:ext cx="3462338" cy="3175525"/>
            <a:chOff x="336" y="1584"/>
            <a:chExt cx="3765" cy="2729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669" y="3922"/>
              <a:ext cx="2496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669" y="2093"/>
              <a:ext cx="1081" cy="1829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750" y="2093"/>
              <a:ext cx="1415" cy="1829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632" y="1584"/>
              <a:ext cx="999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103" y="3829"/>
              <a:ext cx="99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36" y="3807"/>
              <a:ext cx="998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438" y="2335"/>
              <a:ext cx="87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2400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835" y="3466"/>
              <a:ext cx="41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583" y="3476"/>
              <a:ext cx="41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622" tIns="65311" rIns="130622" bIns="65311">
              <a:spAutoFit/>
            </a:bodyPr>
            <a:lstStyle/>
            <a:p>
              <a:pPr defTabSz="1306513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839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  <a:p>
            <a:pPr lvl="0" algn="ctr">
              <a:defRPr/>
            </a:pP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495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Calibri"/>
              </a:rPr>
              <a:t>Sai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allAtOnce" animBg="1"/>
      <p:bldP spid="5" grpId="0" uiExpand="1" build="allAtOnce" animBg="1"/>
      <p:bldP spid="6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Số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đo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 x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trong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hình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vẽ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Calibri"/>
              </a:rPr>
              <a:t>là</a:t>
            </a:r>
            <a:r>
              <a:rPr lang="en-US" sz="3200" noProof="0" dirty="0" smtClean="0">
                <a:solidFill>
                  <a:srgbClr val="002060"/>
                </a:solidFill>
                <a:latin typeface="Calibri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HẾT GIỜ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657600" y="1345925"/>
          <a:ext cx="457200" cy="38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45925"/>
                        <a:ext cx="457200" cy="385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105400" y="1395621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Equation" r:id="rId9" imgW="253800" imgH="203040" progId="Equation.DSMT4">
                  <p:embed/>
                </p:oleObj>
              </mc:Choice>
              <mc:Fallback>
                <p:oleObj name="Equation" r:id="rId9" imgW="2538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5621"/>
                        <a:ext cx="4762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24600" y="1405560"/>
          <a:ext cx="381000" cy="32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Equation" r:id="rId11" imgW="241200" imgH="203040" progId="Equation.DSMT4">
                  <p:embed/>
                </p:oleObj>
              </mc:Choice>
              <mc:Fallback>
                <p:oleObj name="Equation" r:id="rId11" imgW="2412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05560"/>
                        <a:ext cx="381000" cy="320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47722" y="1425438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Equation" r:id="rId13" imgW="241200" imgH="203040" progId="Equation.DSMT4">
                  <p:embed/>
                </p:oleObj>
              </mc:Choice>
              <mc:Fallback>
                <p:oleObj name="Equation" r:id="rId13" imgW="2412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722" y="1425438"/>
                        <a:ext cx="3619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34328" y="987462"/>
            <a:ext cx="762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901" y="1809750"/>
            <a:ext cx="2385499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1809750"/>
            <a:ext cx="22648" cy="105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818104" y="981598"/>
            <a:ext cx="1676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ecision 27"/>
          <p:cNvSpPr/>
          <p:nvPr/>
        </p:nvSpPr>
        <p:spPr>
          <a:xfrm>
            <a:off x="731856" y="983278"/>
            <a:ext cx="152400" cy="152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180975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28600" y="15811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name="Equation" r:id="rId15" imgW="253800" imgH="203040" progId="Equation.DSMT4">
                  <p:embed/>
                </p:oleObj>
              </mc:Choice>
              <mc:Fallback>
                <p:oleObj name="Equation" r:id="rId15" imgW="2538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81150"/>
                        <a:ext cx="254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09800" y="23431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6667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14600" y="15811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38400" y="27241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180975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0" y="14287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4572000" y="310515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7" name="Equation" r:id="rId17" imgW="253800" imgH="203040" progId="Equation.DSMT4">
                  <p:embed/>
                </p:oleObj>
              </mc:Choice>
              <mc:Fallback>
                <p:oleObj name="Equation" r:id="rId17" imgW="25380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05150"/>
                        <a:ext cx="4762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114800" y="31051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51120" y="13726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47000" y="14287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019800" y="139860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155256" y="139860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/>
      <p:bldP spid="28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1" y="171450"/>
            <a:ext cx="8512175" cy="617935"/>
          </a:xfrm>
          <a:solidFill>
            <a:srgbClr val="FFFFFF"/>
          </a:solidFill>
          <a:extLst/>
        </p:spPr>
        <p:txBody>
          <a:bodyPr anchor="t">
            <a:noAutofit/>
          </a:bodyPr>
          <a:lstStyle/>
          <a:p>
            <a:pPr algn="l"/>
            <a:r>
              <a:rPr lang="en-US" altLang="en-US" sz="30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Cho tam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ABC.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br>
              <a:rPr lang="en-US" altLang="en-US" sz="3000" b="1" dirty="0">
                <a:solidFill>
                  <a:srgbClr val="0033CC"/>
                </a:solidFill>
                <a:latin typeface="Times New Roman" panose="02020603050405020304" pitchFamily="18" charset="0"/>
              </a:rPr>
            </a:br>
            <a:endParaRPr lang="en-US" altLang="en-US" sz="3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27943"/>
              </p:ext>
            </p:extLst>
          </p:nvPr>
        </p:nvGraphicFramePr>
        <p:xfrm>
          <a:off x="381000" y="1200151"/>
          <a:ext cx="8229600" cy="3118247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xmlns="" val="4075826922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xmlns="" val="415778411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0989088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74776093"/>
                    </a:ext>
                  </a:extLst>
                </a:gridCol>
              </a:tblGrid>
              <a:tr h="102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Góc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hợp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924319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98897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4421486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200360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147941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604807"/>
                  </a:ext>
                </a:extLst>
              </a:tr>
            </a:tbl>
          </a:graphicData>
        </a:graphic>
      </p:graphicFrame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381001" y="1200150"/>
            <a:ext cx="2170113" cy="1020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3" name="Text Box 63"/>
          <p:cNvSpPr txBox="1">
            <a:spLocks noChangeArrowheads="1"/>
          </p:cNvSpPr>
          <p:nvPr/>
        </p:nvSpPr>
        <p:spPr bwMode="auto">
          <a:xfrm>
            <a:off x="4608514" y="2220516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30903"/>
                </a:solidFill>
                <a:latin typeface="Times New Roman" panose="02020603050405020304" pitchFamily="18" charset="0"/>
              </a:rPr>
              <a:t>55</a:t>
            </a:r>
            <a:r>
              <a:rPr lang="en-US" altLang="en-US" sz="2800" baseline="30000">
                <a:solidFill>
                  <a:srgbClr val="F30903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184" name="Text Box 64"/>
          <p:cNvSpPr txBox="1">
            <a:spLocks noChangeArrowheads="1"/>
          </p:cNvSpPr>
          <p:nvPr/>
        </p:nvSpPr>
        <p:spPr bwMode="auto">
          <a:xfrm>
            <a:off x="2546681" y="2655972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F30903"/>
                </a:solidFill>
                <a:latin typeface="Times New Roman" panose="02020603050405020304" pitchFamily="18" charset="0"/>
              </a:rPr>
              <a:t>76</a:t>
            </a:r>
            <a:r>
              <a:rPr lang="en-US" altLang="en-US" sz="2800" baseline="30000" dirty="0">
                <a:solidFill>
                  <a:srgbClr val="F30903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188" name="Text Box 68"/>
          <p:cNvSpPr txBox="1">
            <a:spLocks noChangeArrowheads="1"/>
          </p:cNvSpPr>
          <p:nvPr/>
        </p:nvSpPr>
        <p:spPr bwMode="auto">
          <a:xfrm>
            <a:off x="6696075" y="3084910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30903"/>
                </a:solidFill>
                <a:latin typeface="Times New Roman" panose="02020603050405020304" pitchFamily="18" charset="0"/>
              </a:rPr>
              <a:t>90</a:t>
            </a:r>
            <a:r>
              <a:rPr lang="en-US" altLang="en-US" sz="2800" baseline="30000">
                <a:solidFill>
                  <a:srgbClr val="F30903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192" name="Text Box 72"/>
          <p:cNvSpPr txBox="1">
            <a:spLocks noChangeArrowheads="1"/>
          </p:cNvSpPr>
          <p:nvPr/>
        </p:nvSpPr>
        <p:spPr bwMode="auto">
          <a:xfrm>
            <a:off x="4608514" y="3489722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30903"/>
                </a:solidFill>
                <a:latin typeface="Times New Roman" panose="02020603050405020304" pitchFamily="18" charset="0"/>
              </a:rPr>
              <a:t>60</a:t>
            </a:r>
            <a:r>
              <a:rPr lang="en-US" altLang="en-US" sz="2800" baseline="30000">
                <a:solidFill>
                  <a:srgbClr val="F30903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194" name="Text Box 74"/>
          <p:cNvSpPr txBox="1">
            <a:spLocks noChangeArrowheads="1"/>
          </p:cNvSpPr>
          <p:nvPr/>
        </p:nvSpPr>
        <p:spPr bwMode="auto">
          <a:xfrm>
            <a:off x="6696075" y="3894535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30903"/>
                </a:solidFill>
                <a:latin typeface="Times New Roman" panose="02020603050405020304" pitchFamily="18" charset="0"/>
              </a:rPr>
              <a:t>80</a:t>
            </a:r>
            <a:r>
              <a:rPr lang="en-US" altLang="en-US" sz="2800" baseline="30000">
                <a:solidFill>
                  <a:srgbClr val="F30903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627313" y="2209800"/>
            <a:ext cx="6013450" cy="2207419"/>
            <a:chOff x="1655" y="1856"/>
            <a:chExt cx="3788" cy="1854"/>
          </a:xfrm>
        </p:grpSpPr>
        <p:sp>
          <p:nvSpPr>
            <p:cNvPr id="12335" name="Text Box 61"/>
            <p:cNvSpPr txBox="1">
              <a:spLocks noChangeArrowheads="1"/>
            </p:cNvSpPr>
            <p:nvPr/>
          </p:nvSpPr>
          <p:spPr bwMode="auto">
            <a:xfrm>
              <a:off x="1655" y="1856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110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36" name="Text Box 62"/>
            <p:cNvSpPr txBox="1">
              <a:spLocks noChangeArrowheads="1"/>
            </p:cNvSpPr>
            <p:nvPr/>
          </p:nvSpPr>
          <p:spPr bwMode="auto">
            <a:xfrm>
              <a:off x="4218" y="1888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15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37" name="Text Box 65"/>
            <p:cNvSpPr txBox="1">
              <a:spLocks noChangeArrowheads="1"/>
            </p:cNvSpPr>
            <p:nvPr/>
          </p:nvSpPr>
          <p:spPr bwMode="auto">
            <a:xfrm>
              <a:off x="4218" y="2251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64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38" name="Text Box 66"/>
            <p:cNvSpPr txBox="1">
              <a:spLocks noChangeArrowheads="1"/>
            </p:cNvSpPr>
            <p:nvPr/>
          </p:nvSpPr>
          <p:spPr bwMode="auto">
            <a:xfrm>
              <a:off x="2903" y="2228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40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39" name="Text Box 67"/>
            <p:cNvSpPr txBox="1">
              <a:spLocks noChangeArrowheads="1"/>
            </p:cNvSpPr>
            <p:nvPr/>
          </p:nvSpPr>
          <p:spPr bwMode="auto">
            <a:xfrm>
              <a:off x="1655" y="2591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20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40" name="Text Box 69"/>
            <p:cNvSpPr txBox="1">
              <a:spLocks noChangeArrowheads="1"/>
            </p:cNvSpPr>
            <p:nvPr/>
          </p:nvSpPr>
          <p:spPr bwMode="auto">
            <a:xfrm>
              <a:off x="2903" y="2568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70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41" name="Text Box 70"/>
            <p:cNvSpPr txBox="1">
              <a:spLocks noChangeArrowheads="1"/>
            </p:cNvSpPr>
            <p:nvPr/>
          </p:nvSpPr>
          <p:spPr bwMode="auto">
            <a:xfrm>
              <a:off x="1655" y="2954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60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42" name="Text Box 71"/>
            <p:cNvSpPr txBox="1">
              <a:spLocks noChangeArrowheads="1"/>
            </p:cNvSpPr>
            <p:nvPr/>
          </p:nvSpPr>
          <p:spPr bwMode="auto">
            <a:xfrm>
              <a:off x="4218" y="2954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60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43" name="Text Box 73"/>
            <p:cNvSpPr txBox="1">
              <a:spLocks noChangeArrowheads="1"/>
            </p:cNvSpPr>
            <p:nvPr/>
          </p:nvSpPr>
          <p:spPr bwMode="auto">
            <a:xfrm>
              <a:off x="1655" y="3271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80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344" name="Text Box 75"/>
            <p:cNvSpPr txBox="1">
              <a:spLocks noChangeArrowheads="1"/>
            </p:cNvSpPr>
            <p:nvPr/>
          </p:nvSpPr>
          <p:spPr bwMode="auto">
            <a:xfrm>
              <a:off x="2903" y="3248"/>
              <a:ext cx="122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20</a:t>
              </a:r>
              <a:r>
                <a:rPr lang="en-US" altLang="en-US" sz="280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76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83" grpId="0"/>
      <p:bldP spid="133184" grpId="0"/>
      <p:bldP spid="133188" grpId="0"/>
      <p:bldP spid="133192" grpId="0"/>
      <p:bldP spid="1331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750" y="952500"/>
            <a:ext cx="7524750" cy="33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19" rIns="81639" bIns="40819">
            <a:spAutoFit/>
          </a:bodyPr>
          <a:lstStyle/>
          <a:p>
            <a:pPr defTabSz="816571" eaLnBrk="0" hangingPunct="0">
              <a:spcBef>
                <a:spcPct val="50000"/>
              </a:spcBef>
            </a:pP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defTabSz="816571" eaLnBrk="0" hangingPunct="0">
              <a:spcBef>
                <a:spcPts val="539"/>
              </a:spcBef>
              <a:spcAft>
                <a:spcPts val="539"/>
              </a:spcAft>
            </a:pP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: 1 ; 2 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107 - 108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16571" eaLnBrk="0" hangingPunct="0">
              <a:spcBef>
                <a:spcPts val="539"/>
              </a:spcBef>
              <a:spcAft>
                <a:spcPts val="539"/>
              </a:spcAft>
            </a:pP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3/ 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816571" eaLnBrk="0" hangingPunct="0">
              <a:spcBef>
                <a:spcPts val="539"/>
              </a:spcBef>
              <a:spcAft>
                <a:spcPts val="539"/>
              </a:spcAft>
            </a:pP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	+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16571" eaLnBrk="0" hangingPunct="0">
              <a:spcBef>
                <a:spcPts val="539"/>
              </a:spcBef>
              <a:spcAft>
                <a:spcPts val="539"/>
              </a:spcAft>
            </a:pP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89"/>
          <p:cNvSpPr txBox="1">
            <a:spLocks noChangeArrowheads="1"/>
          </p:cNvSpPr>
          <p:nvPr/>
        </p:nvSpPr>
        <p:spPr bwMode="auto">
          <a:xfrm>
            <a:off x="0" y="0"/>
            <a:ext cx="9144000" cy="667211"/>
          </a:xfrm>
          <a:prstGeom prst="rect">
            <a:avLst/>
          </a:prstGeom>
          <a:solidFill>
            <a:srgbClr val="CCFF66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lIns="81639" tIns="40819" rIns="81639" bIns="40819">
            <a:spAutoFit/>
          </a:bodyPr>
          <a:lstStyle/>
          <a:p>
            <a:pPr algn="ctr" defTabSz="816571"/>
            <a:r>
              <a:rPr lang="en-US" sz="3800" b="1" dirty="0" err="1">
                <a:solidFill>
                  <a:srgbClr val="FF0000"/>
                </a:solidFill>
              </a:rPr>
              <a:t>Hướng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dẫn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về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nhà</a:t>
            </a:r>
            <a:r>
              <a:rPr lang="en-US" sz="38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7"/>
          <p:cNvGrpSpPr>
            <a:grpSpLocks/>
          </p:cNvGrpSpPr>
          <p:nvPr/>
        </p:nvGrpSpPr>
        <p:grpSpPr bwMode="auto">
          <a:xfrm>
            <a:off x="906464" y="394098"/>
            <a:ext cx="47625" cy="4450556"/>
            <a:chOff x="1208984" y="612150"/>
            <a:chExt cx="87805" cy="3807450"/>
          </a:xfrm>
        </p:grpSpPr>
        <p:grpSp>
          <p:nvGrpSpPr>
            <p:cNvPr id="4" name="Group 263"/>
            <p:cNvGrpSpPr>
              <a:grpSpLocks/>
            </p:cNvGrpSpPr>
            <p:nvPr/>
          </p:nvGrpSpPr>
          <p:grpSpPr bwMode="auto">
            <a:xfrm>
              <a:off x="1212159" y="614513"/>
              <a:ext cx="83241" cy="3805087"/>
              <a:chOff x="1212159" y="462113"/>
              <a:chExt cx="87805" cy="5584662"/>
            </a:xfrm>
          </p:grpSpPr>
          <p:sp>
            <p:nvSpPr>
              <p:cNvPr id="4280" name="Rectangle 18"/>
              <p:cNvSpPr>
                <a:spLocks noChangeArrowheads="1"/>
              </p:cNvSpPr>
              <p:nvPr/>
            </p:nvSpPr>
            <p:spPr bwMode="auto">
              <a:xfrm rot="5400000" flipV="1">
                <a:off x="-1536269" y="3210541"/>
                <a:ext cx="5584662" cy="87805"/>
              </a:xfrm>
              <a:prstGeom prst="rect">
                <a:avLst/>
              </a:prstGeom>
              <a:solidFill>
                <a:srgbClr val="C1C0B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endParaRPr lang="vi-VN" sz="2000"/>
              </a:p>
            </p:txBody>
          </p:sp>
          <p:sp>
            <p:nvSpPr>
              <p:cNvPr id="4281" name="Rectangle 20"/>
              <p:cNvSpPr>
                <a:spLocks noChangeArrowheads="1"/>
              </p:cNvSpPr>
              <p:nvPr/>
            </p:nvSpPr>
            <p:spPr bwMode="auto">
              <a:xfrm rot="5400000" flipV="1">
                <a:off x="-1513587" y="3246137"/>
                <a:ext cx="5506074" cy="16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endParaRPr lang="vi-VN" sz="2000"/>
              </a:p>
            </p:txBody>
          </p:sp>
        </p:grpSp>
        <p:sp>
          <p:nvSpPr>
            <p:cNvPr id="4279" name="Oval 19"/>
            <p:cNvSpPr>
              <a:spLocks noChangeArrowheads="1"/>
            </p:cNvSpPr>
            <p:nvPr/>
          </p:nvSpPr>
          <p:spPr bwMode="auto">
            <a:xfrm rot="5400000" flipV="1">
              <a:off x="1247975" y="573159"/>
              <a:ext cx="9824" cy="87805"/>
            </a:xfrm>
            <a:prstGeom prst="ellipse">
              <a:avLst/>
            </a:prstGeom>
            <a:solidFill>
              <a:srgbClr val="949393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 sz="2000"/>
            </a:p>
          </p:txBody>
        </p:sp>
      </p:grpSp>
      <p:grpSp>
        <p:nvGrpSpPr>
          <p:cNvPr id="5" name="Group 268"/>
          <p:cNvGrpSpPr>
            <a:grpSpLocks/>
          </p:cNvGrpSpPr>
          <p:nvPr/>
        </p:nvGrpSpPr>
        <p:grpSpPr bwMode="auto">
          <a:xfrm>
            <a:off x="-1141413" y="2518173"/>
            <a:ext cx="2152651" cy="172640"/>
            <a:chOff x="-838200" y="2127196"/>
            <a:chExt cx="2152403" cy="230853"/>
          </a:xfrm>
        </p:grpSpPr>
        <p:sp>
          <p:nvSpPr>
            <p:cNvPr id="4267" name="Rectangle 21"/>
            <p:cNvSpPr>
              <a:spLocks noChangeArrowheads="1"/>
            </p:cNvSpPr>
            <p:nvPr/>
          </p:nvSpPr>
          <p:spPr bwMode="auto">
            <a:xfrm rot="5400000" flipV="1">
              <a:off x="126894" y="1223500"/>
              <a:ext cx="115426" cy="2045613"/>
            </a:xfrm>
            <a:prstGeom prst="rect">
              <a:avLst/>
            </a:prstGeom>
            <a:solidFill>
              <a:srgbClr val="C1C0B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vi-VN" sz="2000"/>
            </a:p>
          </p:txBody>
        </p:sp>
        <p:sp>
          <p:nvSpPr>
            <p:cNvPr id="4268" name="Rectangle 22"/>
            <p:cNvSpPr>
              <a:spLocks noChangeArrowheads="1"/>
            </p:cNvSpPr>
            <p:nvPr/>
          </p:nvSpPr>
          <p:spPr bwMode="auto">
            <a:xfrm rot="5400000" flipV="1">
              <a:off x="169789" y="1247714"/>
              <a:ext cx="34382" cy="1955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endParaRPr lang="vi-VN" sz="2000"/>
            </a:p>
          </p:txBody>
        </p:sp>
        <p:sp>
          <p:nvSpPr>
            <p:cNvPr id="4269" name="Freeform 23"/>
            <p:cNvSpPr>
              <a:spLocks/>
            </p:cNvSpPr>
            <p:nvPr/>
          </p:nvSpPr>
          <p:spPr bwMode="auto">
            <a:xfrm rot="5400000" flipV="1">
              <a:off x="1145547" y="2184481"/>
              <a:ext cx="221029" cy="116282"/>
            </a:xfrm>
            <a:custGeom>
              <a:avLst/>
              <a:gdLst>
                <a:gd name="T0" fmla="*/ 2147483647 w 46"/>
                <a:gd name="T1" fmla="*/ 0 h 25"/>
                <a:gd name="T2" fmla="*/ 2147483647 w 46"/>
                <a:gd name="T3" fmla="*/ 0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1" y="0"/>
                  </a:moveTo>
                  <a:lnTo>
                    <a:pt x="46" y="0"/>
                  </a:lnTo>
                  <a:lnTo>
                    <a:pt x="46" y="25"/>
                  </a:lnTo>
                  <a:lnTo>
                    <a:pt x="1" y="25"/>
                  </a:lnTo>
                  <a:cubicBezTo>
                    <a:pt x="0" y="17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A9A8A7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0" name="Freeform 24"/>
            <p:cNvSpPr>
              <a:spLocks noEditPoints="1"/>
            </p:cNvSpPr>
            <p:nvPr/>
          </p:nvSpPr>
          <p:spPr bwMode="auto">
            <a:xfrm rot="5400000" flipV="1">
              <a:off x="1204006" y="2154997"/>
              <a:ext cx="61397" cy="45089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2147483647 w 13"/>
                <a:gd name="T11" fmla="*/ 2147483647 h 10"/>
                <a:gd name="T12" fmla="*/ 0 w 13"/>
                <a:gd name="T13" fmla="*/ 2147483647 h 10"/>
                <a:gd name="T14" fmla="*/ 2147483647 w 13"/>
                <a:gd name="T15" fmla="*/ 2147483647 h 10"/>
                <a:gd name="T16" fmla="*/ 2147483647 w 13"/>
                <a:gd name="T17" fmla="*/ 0 h 10"/>
                <a:gd name="T18" fmla="*/ 2147483647 w 1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0"/>
                <a:gd name="T32" fmla="*/ 13 w 1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0">
                  <a:moveTo>
                    <a:pt x="7" y="0"/>
                  </a:moveTo>
                  <a:lnTo>
                    <a:pt x="7" y="4"/>
                  </a:lnTo>
                  <a:lnTo>
                    <a:pt x="13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4"/>
                  </a:lnTo>
                  <a:lnTo>
                    <a:pt x="7" y="0"/>
                  </a:lnTo>
                  <a:close/>
                  <a:moveTo>
                    <a:pt x="6" y="2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1" name="Freeform 25"/>
            <p:cNvSpPr>
              <a:spLocks noEditPoints="1"/>
            </p:cNvSpPr>
            <p:nvPr/>
          </p:nvSpPr>
          <p:spPr bwMode="auto">
            <a:xfrm rot="5400000" flipV="1">
              <a:off x="1197052" y="2172105"/>
              <a:ext cx="51573" cy="40343"/>
            </a:xfrm>
            <a:custGeom>
              <a:avLst/>
              <a:gdLst>
                <a:gd name="T0" fmla="*/ 2147483647 w 11"/>
                <a:gd name="T1" fmla="*/ 0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0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0 h 9"/>
                <a:gd name="T18" fmla="*/ 2147483647 w 11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9"/>
                <a:gd name="T32" fmla="*/ 11 w 1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9">
                  <a:moveTo>
                    <a:pt x="6" y="0"/>
                  </a:moveTo>
                  <a:lnTo>
                    <a:pt x="6" y="4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4"/>
                  </a:lnTo>
                  <a:lnTo>
                    <a:pt x="6" y="0"/>
                  </a:lnTo>
                  <a:close/>
                  <a:moveTo>
                    <a:pt x="5" y="2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2" name="Freeform 26"/>
            <p:cNvSpPr>
              <a:spLocks/>
            </p:cNvSpPr>
            <p:nvPr/>
          </p:nvSpPr>
          <p:spPr bwMode="auto">
            <a:xfrm rot="5400000" flipV="1">
              <a:off x="1243782" y="2287628"/>
              <a:ext cx="24559" cy="116282"/>
            </a:xfrm>
            <a:custGeom>
              <a:avLst/>
              <a:gdLst>
                <a:gd name="T0" fmla="*/ 2147483647 w 5"/>
                <a:gd name="T1" fmla="*/ 0 h 25"/>
                <a:gd name="T2" fmla="*/ 2147483647 w 5"/>
                <a:gd name="T3" fmla="*/ 2147483647 h 25"/>
                <a:gd name="T4" fmla="*/ 2147483647 w 5"/>
                <a:gd name="T5" fmla="*/ 2147483647 h 25"/>
                <a:gd name="T6" fmla="*/ 2147483647 w 5"/>
                <a:gd name="T7" fmla="*/ 0 h 25"/>
                <a:gd name="T8" fmla="*/ 2147483647 w 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5"/>
                <a:gd name="T17" fmla="*/ 5 w 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5" y="25"/>
                  </a:lnTo>
                  <a:cubicBezTo>
                    <a:pt x="2" y="24"/>
                    <a:pt x="2" y="2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3" name="Freeform 27"/>
            <p:cNvSpPr>
              <a:spLocks/>
            </p:cNvSpPr>
            <p:nvPr/>
          </p:nvSpPr>
          <p:spPr bwMode="auto">
            <a:xfrm rot="5400000" flipV="1">
              <a:off x="1251150" y="2294996"/>
              <a:ext cx="9824" cy="116282"/>
            </a:xfrm>
            <a:custGeom>
              <a:avLst/>
              <a:gdLst>
                <a:gd name="T0" fmla="*/ 2147483647 w 2"/>
                <a:gd name="T1" fmla="*/ 2147483647 h 25"/>
                <a:gd name="T2" fmla="*/ 2147483647 w 2"/>
                <a:gd name="T3" fmla="*/ 2147483647 h 25"/>
                <a:gd name="T4" fmla="*/ 2147483647 w 2"/>
                <a:gd name="T5" fmla="*/ 2147483647 h 25"/>
                <a:gd name="T6" fmla="*/ 2147483647 w 2"/>
                <a:gd name="T7" fmla="*/ 2147483647 h 25"/>
                <a:gd name="T8" fmla="*/ 2147483647 w 2"/>
                <a:gd name="T9" fmla="*/ 2147483647 h 25"/>
                <a:gd name="T10" fmla="*/ 2147483647 w 2"/>
                <a:gd name="T11" fmla="*/ 2147483647 h 25"/>
                <a:gd name="T12" fmla="*/ 0 w 2"/>
                <a:gd name="T13" fmla="*/ 2147483647 h 25"/>
                <a:gd name="T14" fmla="*/ 2147483647 w 2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5"/>
                <a:gd name="T26" fmla="*/ 2 w 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5">
                  <a:moveTo>
                    <a:pt x="1" y="1"/>
                  </a:moveTo>
                  <a:cubicBezTo>
                    <a:pt x="2" y="0"/>
                    <a:pt x="2" y="1"/>
                    <a:pt x="2" y="3"/>
                  </a:cubicBezTo>
                  <a:lnTo>
                    <a:pt x="1" y="4"/>
                  </a:lnTo>
                  <a:cubicBezTo>
                    <a:pt x="1" y="10"/>
                    <a:pt x="1" y="16"/>
                    <a:pt x="2" y="22"/>
                  </a:cubicBezTo>
                  <a:lnTo>
                    <a:pt x="2" y="23"/>
                  </a:ln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0" y="20"/>
                    <a:pt x="0" y="13"/>
                  </a:cubicBezTo>
                  <a:cubicBezTo>
                    <a:pt x="0" y="6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4" name="Freeform 28"/>
            <p:cNvSpPr>
              <a:spLocks noEditPoints="1"/>
            </p:cNvSpPr>
            <p:nvPr/>
          </p:nvSpPr>
          <p:spPr bwMode="auto">
            <a:xfrm rot="5400000" flipV="1">
              <a:off x="1251150" y="2299742"/>
              <a:ext cx="9824" cy="106790"/>
            </a:xfrm>
            <a:custGeom>
              <a:avLst/>
              <a:gdLst>
                <a:gd name="T0" fmla="*/ 2147483647 w 2"/>
                <a:gd name="T1" fmla="*/ 2147483647 h 23"/>
                <a:gd name="T2" fmla="*/ 2147483647 w 2"/>
                <a:gd name="T3" fmla="*/ 2147483647 h 23"/>
                <a:gd name="T4" fmla="*/ 2147483647 w 2"/>
                <a:gd name="T5" fmla="*/ 2147483647 h 23"/>
                <a:gd name="T6" fmla="*/ 2147483647 w 2"/>
                <a:gd name="T7" fmla="*/ 2147483647 h 23"/>
                <a:gd name="T8" fmla="*/ 0 w 2"/>
                <a:gd name="T9" fmla="*/ 2147483647 h 23"/>
                <a:gd name="T10" fmla="*/ 2147483647 w 2"/>
                <a:gd name="T11" fmla="*/ 0 h 23"/>
                <a:gd name="T12" fmla="*/ 2147483647 w 2"/>
                <a:gd name="T13" fmla="*/ 2147483647 h 23"/>
                <a:gd name="T14" fmla="*/ 2147483647 w 2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3"/>
                <a:gd name="T26" fmla="*/ 2 w 2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3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moveTo>
                    <a:pt x="2" y="21"/>
                  </a:moveTo>
                  <a:cubicBezTo>
                    <a:pt x="2" y="23"/>
                    <a:pt x="2" y="23"/>
                    <a:pt x="1" y="23"/>
                  </a:cubicBezTo>
                  <a:cubicBezTo>
                    <a:pt x="0" y="23"/>
                    <a:pt x="0" y="18"/>
                    <a:pt x="0" y="11"/>
                  </a:cubicBezTo>
                  <a:cubicBezTo>
                    <a:pt x="0" y="5"/>
                    <a:pt x="0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5" name="Freeform 29"/>
            <p:cNvSpPr>
              <a:spLocks/>
            </p:cNvSpPr>
            <p:nvPr/>
          </p:nvSpPr>
          <p:spPr bwMode="auto">
            <a:xfrm rot="5400000" flipV="1">
              <a:off x="1255979" y="2309317"/>
              <a:ext cx="4912" cy="92551"/>
            </a:xfrm>
            <a:custGeom>
              <a:avLst/>
              <a:gdLst>
                <a:gd name="T0" fmla="*/ 2147483647 w 1"/>
                <a:gd name="T1" fmla="*/ 2147483647 h 20"/>
                <a:gd name="T2" fmla="*/ 2147483647 w 1"/>
                <a:gd name="T3" fmla="*/ 2147483647 h 20"/>
                <a:gd name="T4" fmla="*/ 0 w 1"/>
                <a:gd name="T5" fmla="*/ 2147483647 h 20"/>
                <a:gd name="T6" fmla="*/ 2147483647 w 1"/>
                <a:gd name="T7" fmla="*/ 0 h 20"/>
                <a:gd name="T8" fmla="*/ 2147483647 w 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0"/>
                <a:gd name="T17" fmla="*/ 1 w 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6" name="Freeform 30"/>
            <p:cNvSpPr>
              <a:spLocks/>
            </p:cNvSpPr>
            <p:nvPr/>
          </p:nvSpPr>
          <p:spPr bwMode="auto">
            <a:xfrm rot="5400000" flipV="1">
              <a:off x="1246238" y="2078879"/>
              <a:ext cx="19647" cy="116282"/>
            </a:xfrm>
            <a:custGeom>
              <a:avLst/>
              <a:gdLst>
                <a:gd name="T0" fmla="*/ 2147483647 w 4"/>
                <a:gd name="T1" fmla="*/ 0 h 25"/>
                <a:gd name="T2" fmla="*/ 2147483647 w 4"/>
                <a:gd name="T3" fmla="*/ 2147483647 h 25"/>
                <a:gd name="T4" fmla="*/ 2147483647 w 4"/>
                <a:gd name="T5" fmla="*/ 2147483647 h 25"/>
                <a:gd name="T6" fmla="*/ 2147483647 w 4"/>
                <a:gd name="T7" fmla="*/ 0 h 25"/>
                <a:gd name="T8" fmla="*/ 2147483647 w 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5"/>
                <a:gd name="T17" fmla="*/ 4 w 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5">
                  <a:moveTo>
                    <a:pt x="2" y="0"/>
                  </a:moveTo>
                  <a:cubicBezTo>
                    <a:pt x="0" y="9"/>
                    <a:pt x="1" y="19"/>
                    <a:pt x="2" y="25"/>
                  </a:cubicBezTo>
                  <a:lnTo>
                    <a:pt x="4" y="25"/>
                  </a:lnTo>
                  <a:cubicBezTo>
                    <a:pt x="1" y="24"/>
                    <a:pt x="2" y="2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77" name="Freeform 31"/>
            <p:cNvSpPr>
              <a:spLocks/>
            </p:cNvSpPr>
            <p:nvPr/>
          </p:nvSpPr>
          <p:spPr bwMode="auto">
            <a:xfrm rot="5400000" flipV="1">
              <a:off x="1248694" y="2081335"/>
              <a:ext cx="14735" cy="116282"/>
            </a:xfrm>
            <a:custGeom>
              <a:avLst/>
              <a:gdLst>
                <a:gd name="T0" fmla="*/ 2147483647 w 3"/>
                <a:gd name="T1" fmla="*/ 0 h 25"/>
                <a:gd name="T2" fmla="*/ 2147483647 w 3"/>
                <a:gd name="T3" fmla="*/ 2147483647 h 25"/>
                <a:gd name="T4" fmla="*/ 2147483647 w 3"/>
                <a:gd name="T5" fmla="*/ 2147483647 h 25"/>
                <a:gd name="T6" fmla="*/ 2147483647 w 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5"/>
                <a:gd name="T14" fmla="*/ 3 w 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5">
                  <a:moveTo>
                    <a:pt x="3" y="0"/>
                  </a:moveTo>
                  <a:cubicBezTo>
                    <a:pt x="0" y="9"/>
                    <a:pt x="1" y="19"/>
                    <a:pt x="3" y="25"/>
                  </a:cubicBezTo>
                  <a:lnTo>
                    <a:pt x="3" y="24"/>
                  </a:lnTo>
                  <a:cubicBezTo>
                    <a:pt x="0" y="2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-493713" y="2494360"/>
          <a:ext cx="1257301" cy="235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3" name="CorelDRAW" r:id="rId3" imgW="5279136" imgH="655320" progId="">
                  <p:embed/>
                </p:oleObj>
              </mc:Choice>
              <mc:Fallback>
                <p:oleObj name="CorelDRAW" r:id="rId3" imgW="5279136" imgH="655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3713" y="2494360"/>
                        <a:ext cx="1257301" cy="235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72"/>
          <p:cNvGrpSpPr>
            <a:grpSpLocks/>
          </p:cNvGrpSpPr>
          <p:nvPr/>
        </p:nvGrpSpPr>
        <p:grpSpPr bwMode="auto">
          <a:xfrm>
            <a:off x="895351" y="472679"/>
            <a:ext cx="384175" cy="215503"/>
            <a:chOff x="1197921" y="858837"/>
            <a:chExt cx="384442" cy="287338"/>
          </a:xfrm>
        </p:grpSpPr>
        <p:sp>
          <p:nvSpPr>
            <p:cNvPr id="4248" name="Freeform 32"/>
            <p:cNvSpPr>
              <a:spLocks/>
            </p:cNvSpPr>
            <p:nvPr/>
          </p:nvSpPr>
          <p:spPr bwMode="auto">
            <a:xfrm rot="5400000" flipV="1">
              <a:off x="1203343" y="954105"/>
              <a:ext cx="100691" cy="111536"/>
            </a:xfrm>
            <a:custGeom>
              <a:avLst/>
              <a:gdLst>
                <a:gd name="T0" fmla="*/ 0 w 21"/>
                <a:gd name="T1" fmla="*/ 0 h 24"/>
                <a:gd name="T2" fmla="*/ 2147483647 w 21"/>
                <a:gd name="T3" fmla="*/ 0 h 24"/>
                <a:gd name="T4" fmla="*/ 2147483647 w 21"/>
                <a:gd name="T5" fmla="*/ 2147483647 h 24"/>
                <a:gd name="T6" fmla="*/ 0 w 21"/>
                <a:gd name="T7" fmla="*/ 2147483647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49" name="Freeform 33"/>
            <p:cNvSpPr>
              <a:spLocks noEditPoints="1"/>
            </p:cNvSpPr>
            <p:nvPr/>
          </p:nvSpPr>
          <p:spPr bwMode="auto">
            <a:xfrm rot="5400000" flipV="1">
              <a:off x="1216450" y="955402"/>
              <a:ext cx="27015" cy="45089"/>
            </a:xfrm>
            <a:custGeom>
              <a:avLst/>
              <a:gdLst>
                <a:gd name="T0" fmla="*/ 2147483647 w 6"/>
                <a:gd name="T1" fmla="*/ 0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2147483647 w 6"/>
                <a:gd name="T9" fmla="*/ 2147483647 h 10"/>
                <a:gd name="T10" fmla="*/ 2147483647 w 6"/>
                <a:gd name="T11" fmla="*/ 2147483647 h 10"/>
                <a:gd name="T12" fmla="*/ 0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0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0" name="Freeform 34"/>
            <p:cNvSpPr>
              <a:spLocks noEditPoints="1"/>
            </p:cNvSpPr>
            <p:nvPr/>
          </p:nvSpPr>
          <p:spPr bwMode="auto">
            <a:xfrm rot="5400000" flipV="1">
              <a:off x="1211787" y="965143"/>
              <a:ext cx="22103" cy="40343"/>
            </a:xfrm>
            <a:custGeom>
              <a:avLst/>
              <a:gdLst>
                <a:gd name="T0" fmla="*/ 2147483647 w 5"/>
                <a:gd name="T1" fmla="*/ 0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0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0 h 9"/>
                <a:gd name="T18" fmla="*/ 2147483647 w 5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1" name="Freeform 35"/>
            <p:cNvSpPr>
              <a:spLocks/>
            </p:cNvSpPr>
            <p:nvPr/>
          </p:nvSpPr>
          <p:spPr bwMode="auto">
            <a:xfrm rot="5400000" flipV="1">
              <a:off x="1251233" y="1001995"/>
              <a:ext cx="4912" cy="111536"/>
            </a:xfrm>
            <a:custGeom>
              <a:avLst/>
              <a:gdLst>
                <a:gd name="T0" fmla="*/ 2147483647 w 1"/>
                <a:gd name="T1" fmla="*/ 0 h 24"/>
                <a:gd name="T2" fmla="*/ 2147483647 w 1"/>
                <a:gd name="T3" fmla="*/ 2147483647 h 24"/>
                <a:gd name="T4" fmla="*/ 2147483647 w 1"/>
                <a:gd name="T5" fmla="*/ 2147483647 h 24"/>
                <a:gd name="T6" fmla="*/ 2147483647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2" name="Freeform 36"/>
            <p:cNvSpPr>
              <a:spLocks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0 w 1"/>
                <a:gd name="T1" fmla="*/ 0 h 24"/>
                <a:gd name="T2" fmla="*/ 2147483647 w 1"/>
                <a:gd name="T3" fmla="*/ 2147483647 h 24"/>
                <a:gd name="T4" fmla="*/ 0 w 1"/>
                <a:gd name="T5" fmla="*/ 2147483647 h 24"/>
                <a:gd name="T6" fmla="*/ 0 w 1"/>
                <a:gd name="T7" fmla="*/ 2147483647 h 24"/>
                <a:gd name="T8" fmla="*/ 2147483647 w 1"/>
                <a:gd name="T9" fmla="*/ 2147483647 h 24"/>
                <a:gd name="T10" fmla="*/ 0 w 1"/>
                <a:gd name="T11" fmla="*/ 2147483647 h 24"/>
                <a:gd name="T12" fmla="*/ 0 w 1"/>
                <a:gd name="T13" fmla="*/ 2147483647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0" y="4"/>
                  </a:lnTo>
                  <a:cubicBezTo>
                    <a:pt x="0" y="10"/>
                    <a:pt x="0" y="16"/>
                    <a:pt x="0" y="22"/>
                  </a:cubicBezTo>
                  <a:lnTo>
                    <a:pt x="1" y="22"/>
                  </a:ln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3"/>
                  </a:cubicBezTo>
                  <a:cubicBezTo>
                    <a:pt x="0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3" name="Freeform 37"/>
            <p:cNvSpPr>
              <a:spLocks noEditPoints="1"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2147483647 w 1"/>
                <a:gd name="T1" fmla="*/ 2147483647 h 24"/>
                <a:gd name="T2" fmla="*/ 2147483647 w 1"/>
                <a:gd name="T3" fmla="*/ 2147483647 h 24"/>
                <a:gd name="T4" fmla="*/ 2147483647 w 1"/>
                <a:gd name="T5" fmla="*/ 2147483647 h 24"/>
                <a:gd name="T6" fmla="*/ 0 w 1"/>
                <a:gd name="T7" fmla="*/ 2147483647 h 24"/>
                <a:gd name="T8" fmla="*/ 0 w 1"/>
                <a:gd name="T9" fmla="*/ 2147483647 h 24"/>
                <a:gd name="T10" fmla="*/ 0 w 1"/>
                <a:gd name="T11" fmla="*/ 0 h 24"/>
                <a:gd name="T12" fmla="*/ 2147483647 w 1"/>
                <a:gd name="T13" fmla="*/ 2147483647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4" name="Freeform 38"/>
            <p:cNvSpPr>
              <a:spLocks/>
            </p:cNvSpPr>
            <p:nvPr/>
          </p:nvSpPr>
          <p:spPr bwMode="auto">
            <a:xfrm rot="5400000" flipV="1">
              <a:off x="1253606" y="1018772"/>
              <a:ext cx="4912" cy="87805"/>
            </a:xfrm>
            <a:custGeom>
              <a:avLst/>
              <a:gdLst>
                <a:gd name="T0" fmla="*/ 2147483647 w 1"/>
                <a:gd name="T1" fmla="*/ 2147483647 h 19"/>
                <a:gd name="T2" fmla="*/ 2147483647 w 1"/>
                <a:gd name="T3" fmla="*/ 2147483647 h 19"/>
                <a:gd name="T4" fmla="*/ 0 w 1"/>
                <a:gd name="T5" fmla="*/ 2147483647 h 19"/>
                <a:gd name="T6" fmla="*/ 2147483647 w 1"/>
                <a:gd name="T7" fmla="*/ 0 h 19"/>
                <a:gd name="T8" fmla="*/ 2147483647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5" name="Freeform 39"/>
            <p:cNvSpPr>
              <a:spLocks/>
            </p:cNvSpPr>
            <p:nvPr/>
          </p:nvSpPr>
          <p:spPr bwMode="auto">
            <a:xfrm rot="5400000" flipV="1">
              <a:off x="1248777" y="903760"/>
              <a:ext cx="9824" cy="111536"/>
            </a:xfrm>
            <a:custGeom>
              <a:avLst/>
              <a:gdLst>
                <a:gd name="T0" fmla="*/ 2147483647 w 2"/>
                <a:gd name="T1" fmla="*/ 0 h 24"/>
                <a:gd name="T2" fmla="*/ 2147483647 w 2"/>
                <a:gd name="T3" fmla="*/ 2147483647 h 24"/>
                <a:gd name="T4" fmla="*/ 2147483647 w 2"/>
                <a:gd name="T5" fmla="*/ 2147483647 h 24"/>
                <a:gd name="T6" fmla="*/ 2147483647 w 2"/>
                <a:gd name="T7" fmla="*/ 0 h 24"/>
                <a:gd name="T8" fmla="*/ 2147483647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6" name="Freeform 40"/>
            <p:cNvSpPr>
              <a:spLocks/>
            </p:cNvSpPr>
            <p:nvPr/>
          </p:nvSpPr>
          <p:spPr bwMode="auto">
            <a:xfrm rot="5400000" flipV="1">
              <a:off x="1251233" y="906215"/>
              <a:ext cx="4912" cy="111536"/>
            </a:xfrm>
            <a:custGeom>
              <a:avLst/>
              <a:gdLst>
                <a:gd name="T0" fmla="*/ 2147483647 w 1"/>
                <a:gd name="T1" fmla="*/ 0 h 24"/>
                <a:gd name="T2" fmla="*/ 2147483647 w 1"/>
                <a:gd name="T3" fmla="*/ 2147483647 h 24"/>
                <a:gd name="T4" fmla="*/ 2147483647 w 1"/>
                <a:gd name="T5" fmla="*/ 2147483647 h 24"/>
                <a:gd name="T6" fmla="*/ 2147483647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7" name="Freeform 41"/>
            <p:cNvSpPr>
              <a:spLocks/>
            </p:cNvSpPr>
            <p:nvPr/>
          </p:nvSpPr>
          <p:spPr bwMode="auto">
            <a:xfrm rot="5400000" flipV="1">
              <a:off x="1341646" y="895633"/>
              <a:ext cx="272602" cy="208833"/>
            </a:xfrm>
            <a:custGeom>
              <a:avLst/>
              <a:gdLst>
                <a:gd name="T0" fmla="*/ 2147483647 w 57"/>
                <a:gd name="T1" fmla="*/ 0 h 45"/>
                <a:gd name="T2" fmla="*/ 2147483647 w 57"/>
                <a:gd name="T3" fmla="*/ 0 h 45"/>
                <a:gd name="T4" fmla="*/ 2147483647 w 57"/>
                <a:gd name="T5" fmla="*/ 2147483647 h 45"/>
                <a:gd name="T6" fmla="*/ 2147483647 w 57"/>
                <a:gd name="T7" fmla="*/ 2147483647 h 45"/>
                <a:gd name="T8" fmla="*/ 2147483647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1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8" name="Freeform 42"/>
            <p:cNvSpPr>
              <a:spLocks noEditPoints="1"/>
            </p:cNvSpPr>
            <p:nvPr/>
          </p:nvSpPr>
          <p:spPr bwMode="auto">
            <a:xfrm rot="5400000" flipV="1">
              <a:off x="1397124" y="876331"/>
              <a:ext cx="78588" cy="87805"/>
            </a:xfrm>
            <a:custGeom>
              <a:avLst/>
              <a:gdLst>
                <a:gd name="T0" fmla="*/ 2147483647 w 16"/>
                <a:gd name="T1" fmla="*/ 0 h 19"/>
                <a:gd name="T2" fmla="*/ 2147483647 w 16"/>
                <a:gd name="T3" fmla="*/ 2147483647 h 19"/>
                <a:gd name="T4" fmla="*/ 2147483647 w 16"/>
                <a:gd name="T5" fmla="*/ 2147483647 h 19"/>
                <a:gd name="T6" fmla="*/ 2147483647 w 16"/>
                <a:gd name="T7" fmla="*/ 2147483647 h 19"/>
                <a:gd name="T8" fmla="*/ 2147483647 w 16"/>
                <a:gd name="T9" fmla="*/ 2147483647 h 19"/>
                <a:gd name="T10" fmla="*/ 2147483647 w 16"/>
                <a:gd name="T11" fmla="*/ 2147483647 h 19"/>
                <a:gd name="T12" fmla="*/ 0 w 16"/>
                <a:gd name="T13" fmla="*/ 2147483647 h 19"/>
                <a:gd name="T14" fmla="*/ 2147483647 w 16"/>
                <a:gd name="T15" fmla="*/ 2147483647 h 19"/>
                <a:gd name="T16" fmla="*/ 2147483647 w 16"/>
                <a:gd name="T17" fmla="*/ 0 h 19"/>
                <a:gd name="T18" fmla="*/ 2147483647 w 1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8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59" name="Freeform 43"/>
            <p:cNvSpPr>
              <a:spLocks noEditPoints="1"/>
            </p:cNvSpPr>
            <p:nvPr/>
          </p:nvSpPr>
          <p:spPr bwMode="auto">
            <a:xfrm rot="5400000" flipV="1">
              <a:off x="1385424" y="903098"/>
              <a:ext cx="68765" cy="73566"/>
            </a:xfrm>
            <a:custGeom>
              <a:avLst/>
              <a:gdLst>
                <a:gd name="T0" fmla="*/ 2147483647 w 14"/>
                <a:gd name="T1" fmla="*/ 0 h 16"/>
                <a:gd name="T2" fmla="*/ 2147483647 w 14"/>
                <a:gd name="T3" fmla="*/ 2147483647 h 16"/>
                <a:gd name="T4" fmla="*/ 2147483647 w 14"/>
                <a:gd name="T5" fmla="*/ 2147483647 h 16"/>
                <a:gd name="T6" fmla="*/ 2147483647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0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0 h 16"/>
                <a:gd name="T18" fmla="*/ 2147483647 w 1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0" name="Freeform 44"/>
            <p:cNvSpPr>
              <a:spLocks/>
            </p:cNvSpPr>
            <p:nvPr/>
          </p:nvSpPr>
          <p:spPr bwMode="auto">
            <a:xfrm rot="5400000" flipV="1">
              <a:off x="1465667" y="1024567"/>
              <a:ext cx="24559" cy="208833"/>
            </a:xfrm>
            <a:custGeom>
              <a:avLst/>
              <a:gdLst>
                <a:gd name="T0" fmla="*/ 2147483647 w 5"/>
                <a:gd name="T1" fmla="*/ 0 h 45"/>
                <a:gd name="T2" fmla="*/ 2147483647 w 5"/>
                <a:gd name="T3" fmla="*/ 2147483647 h 45"/>
                <a:gd name="T4" fmla="*/ 2147483647 w 5"/>
                <a:gd name="T5" fmla="*/ 2147483647 h 45"/>
                <a:gd name="T6" fmla="*/ 2147483647 w 5"/>
                <a:gd name="T7" fmla="*/ 0 h 45"/>
                <a:gd name="T8" fmla="*/ 2147483647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1" name="Freeform 45"/>
            <p:cNvSpPr>
              <a:spLocks/>
            </p:cNvSpPr>
            <p:nvPr/>
          </p:nvSpPr>
          <p:spPr bwMode="auto">
            <a:xfrm rot="5400000" flipV="1">
              <a:off x="1470579" y="1034390"/>
              <a:ext cx="14735" cy="208833"/>
            </a:xfrm>
            <a:custGeom>
              <a:avLst/>
              <a:gdLst>
                <a:gd name="T0" fmla="*/ 2147483647 w 3"/>
                <a:gd name="T1" fmla="*/ 2147483647 h 45"/>
                <a:gd name="T2" fmla="*/ 2147483647 w 3"/>
                <a:gd name="T3" fmla="*/ 2147483647 h 45"/>
                <a:gd name="T4" fmla="*/ 2147483647 w 3"/>
                <a:gd name="T5" fmla="*/ 2147483647 h 45"/>
                <a:gd name="T6" fmla="*/ 2147483647 w 3"/>
                <a:gd name="T7" fmla="*/ 2147483647 h 45"/>
                <a:gd name="T8" fmla="*/ 2147483647 w 3"/>
                <a:gd name="T9" fmla="*/ 2147483647 h 45"/>
                <a:gd name="T10" fmla="*/ 2147483647 w 3"/>
                <a:gd name="T11" fmla="*/ 2147483647 h 45"/>
                <a:gd name="T12" fmla="*/ 0 w 3"/>
                <a:gd name="T13" fmla="*/ 2147483647 h 45"/>
                <a:gd name="T14" fmla="*/ 2147483647 w 3"/>
                <a:gd name="T15" fmla="*/ 214748364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3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2" name="Freeform 46"/>
            <p:cNvSpPr>
              <a:spLocks noEditPoints="1"/>
            </p:cNvSpPr>
            <p:nvPr/>
          </p:nvSpPr>
          <p:spPr bwMode="auto">
            <a:xfrm rot="5400000" flipV="1">
              <a:off x="1472952" y="1036763"/>
              <a:ext cx="14735" cy="204087"/>
            </a:xfrm>
            <a:custGeom>
              <a:avLst/>
              <a:gdLst>
                <a:gd name="T0" fmla="*/ 2147483647 w 3"/>
                <a:gd name="T1" fmla="*/ 2147483647 h 44"/>
                <a:gd name="T2" fmla="*/ 2147483647 w 3"/>
                <a:gd name="T3" fmla="*/ 2147483647 h 44"/>
                <a:gd name="T4" fmla="*/ 2147483647 w 3"/>
                <a:gd name="T5" fmla="*/ 2147483647 h 44"/>
                <a:gd name="T6" fmla="*/ 2147483647 w 3"/>
                <a:gd name="T7" fmla="*/ 2147483647 h 44"/>
                <a:gd name="T8" fmla="*/ 0 w 3"/>
                <a:gd name="T9" fmla="*/ 2147483647 h 44"/>
                <a:gd name="T10" fmla="*/ 2147483647 w 3"/>
                <a:gd name="T11" fmla="*/ 0 h 44"/>
                <a:gd name="T12" fmla="*/ 2147483647 w 3"/>
                <a:gd name="T13" fmla="*/ 2147483647 h 44"/>
                <a:gd name="T14" fmla="*/ 2147483647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3" name="Freeform 47"/>
            <p:cNvSpPr>
              <a:spLocks/>
            </p:cNvSpPr>
            <p:nvPr/>
          </p:nvSpPr>
          <p:spPr bwMode="auto">
            <a:xfrm rot="5400000" flipV="1">
              <a:off x="1476595" y="1057018"/>
              <a:ext cx="9824" cy="168490"/>
            </a:xfrm>
            <a:custGeom>
              <a:avLst/>
              <a:gdLst>
                <a:gd name="T0" fmla="*/ 2147483647 w 2"/>
                <a:gd name="T1" fmla="*/ 2147483647 h 36"/>
                <a:gd name="T2" fmla="*/ 2147483647 w 2"/>
                <a:gd name="T3" fmla="*/ 2147483647 h 36"/>
                <a:gd name="T4" fmla="*/ 0 w 2"/>
                <a:gd name="T5" fmla="*/ 2147483647 h 36"/>
                <a:gd name="T6" fmla="*/ 2147483647 w 2"/>
                <a:gd name="T7" fmla="*/ 0 h 36"/>
                <a:gd name="T8" fmla="*/ 2147483647 w 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4" name="Freeform 48"/>
            <p:cNvSpPr>
              <a:spLocks/>
            </p:cNvSpPr>
            <p:nvPr/>
          </p:nvSpPr>
          <p:spPr bwMode="auto">
            <a:xfrm rot="5400000" flipV="1">
              <a:off x="1466895" y="765472"/>
              <a:ext cx="22103" cy="208833"/>
            </a:xfrm>
            <a:custGeom>
              <a:avLst/>
              <a:gdLst>
                <a:gd name="T0" fmla="*/ 2147483647 w 5"/>
                <a:gd name="T1" fmla="*/ 0 h 45"/>
                <a:gd name="T2" fmla="*/ 2147483647 w 5"/>
                <a:gd name="T3" fmla="*/ 2147483647 h 45"/>
                <a:gd name="T4" fmla="*/ 2147483647 w 5"/>
                <a:gd name="T5" fmla="*/ 2147483647 h 45"/>
                <a:gd name="T6" fmla="*/ 2147483647 w 5"/>
                <a:gd name="T7" fmla="*/ 0 h 45"/>
                <a:gd name="T8" fmla="*/ 2147483647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5" name="Freeform 49"/>
            <p:cNvSpPr>
              <a:spLocks/>
            </p:cNvSpPr>
            <p:nvPr/>
          </p:nvSpPr>
          <p:spPr bwMode="auto">
            <a:xfrm rot="5400000" flipV="1">
              <a:off x="1469351" y="767928"/>
              <a:ext cx="17191" cy="208833"/>
            </a:xfrm>
            <a:custGeom>
              <a:avLst/>
              <a:gdLst>
                <a:gd name="T0" fmla="*/ 2147483647 w 4"/>
                <a:gd name="T1" fmla="*/ 0 h 45"/>
                <a:gd name="T2" fmla="*/ 2147483647 w 4"/>
                <a:gd name="T3" fmla="*/ 2147483647 h 45"/>
                <a:gd name="T4" fmla="*/ 2147483647 w 4"/>
                <a:gd name="T5" fmla="*/ 2147483647 h 45"/>
                <a:gd name="T6" fmla="*/ 2147483647 w 4"/>
                <a:gd name="T7" fmla="*/ 0 h 45"/>
                <a:gd name="T8" fmla="*/ 2147483647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4266" name="Freeform 50"/>
            <p:cNvSpPr>
              <a:spLocks/>
            </p:cNvSpPr>
            <p:nvPr/>
          </p:nvSpPr>
          <p:spPr bwMode="auto">
            <a:xfrm rot="5400000" flipV="1">
              <a:off x="1313168" y="975463"/>
              <a:ext cx="61397" cy="68820"/>
            </a:xfrm>
            <a:custGeom>
              <a:avLst/>
              <a:gdLst>
                <a:gd name="T0" fmla="*/ 0 w 13"/>
                <a:gd name="T1" fmla="*/ 0 h 15"/>
                <a:gd name="T2" fmla="*/ 2147483647 w 13"/>
                <a:gd name="T3" fmla="*/ 0 h 15"/>
                <a:gd name="T4" fmla="*/ 2147483647 w 13"/>
                <a:gd name="T5" fmla="*/ 0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0 w 13"/>
                <a:gd name="T13" fmla="*/ 2147483647 h 15"/>
                <a:gd name="T14" fmla="*/ 0 w 13"/>
                <a:gd name="T15" fmla="*/ 2147483647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7" name="Group 412"/>
          <p:cNvGrpSpPr>
            <a:grpSpLocks/>
          </p:cNvGrpSpPr>
          <p:nvPr/>
        </p:nvGrpSpPr>
        <p:grpSpPr bwMode="auto">
          <a:xfrm>
            <a:off x="1535113" y="79773"/>
            <a:ext cx="5772150" cy="750094"/>
            <a:chOff x="1371600" y="1447800"/>
            <a:chExt cx="7010400" cy="1000125"/>
          </a:xfrm>
        </p:grpSpPr>
        <p:sp>
          <p:nvSpPr>
            <p:cNvPr id="3" name="Round Single Corner Rectangle 401"/>
            <p:cNvSpPr>
              <a:spLocks noChangeArrowheads="1"/>
            </p:cNvSpPr>
            <p:nvPr/>
          </p:nvSpPr>
          <p:spPr bwMode="auto">
            <a:xfrm>
              <a:off x="1371600" y="1447800"/>
              <a:ext cx="5410116" cy="400050"/>
            </a:xfrm>
            <a:custGeom>
              <a:avLst/>
              <a:gdLst>
                <a:gd name="T0" fmla="*/ 2705100 w 5410200"/>
                <a:gd name="T1" fmla="*/ 0 h 400050"/>
                <a:gd name="T2" fmla="*/ 0 w 5410200"/>
                <a:gd name="T3" fmla="*/ 200025 h 400050"/>
                <a:gd name="T4" fmla="*/ 2705100 w 5410200"/>
                <a:gd name="T5" fmla="*/ 400050 h 400050"/>
                <a:gd name="T6" fmla="*/ 5410200 w 5410200"/>
                <a:gd name="T7" fmla="*/ 200025 h 40005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5410200"/>
                <a:gd name="T13" fmla="*/ 0 h 400050"/>
                <a:gd name="T14" fmla="*/ 5351615 w 5410200"/>
                <a:gd name="T15" fmla="*/ 400050 h 400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0200" h="400050">
                  <a:moveTo>
                    <a:pt x="0" y="0"/>
                  </a:moveTo>
                  <a:lnTo>
                    <a:pt x="5210175" y="0"/>
                  </a:lnTo>
                  <a:lnTo>
                    <a:pt x="5210174" y="0"/>
                  </a:lnTo>
                  <a:cubicBezTo>
                    <a:pt x="5320645" y="0"/>
                    <a:pt x="5410200" y="89554"/>
                    <a:pt x="5410200" y="200025"/>
                  </a:cubicBezTo>
                  <a:lnTo>
                    <a:pt x="5410200" y="400050"/>
                  </a:lnTo>
                  <a:lnTo>
                    <a:pt x="0" y="400050"/>
                  </a:lnTo>
                  <a:close/>
                </a:path>
              </a:pathLst>
            </a:custGeom>
            <a:noFill/>
            <a:ln w="9525" algn="ctr">
              <a:noFill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outerShdw blurRad="50800" dist="2184400" dir="5400000" sx="200000" sy="200000" algn="ctr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47" name="Round Single Corner Rectangle 403" descr="A013">
              <a:hlinkClick r:id="rId5" action="ppaction://program"/>
            </p:cNvPr>
            <p:cNvSpPr>
              <a:spLocks noChangeArrowheads="1"/>
            </p:cNvSpPr>
            <p:nvPr/>
          </p:nvSpPr>
          <p:spPr bwMode="auto">
            <a:xfrm>
              <a:off x="1371600" y="1752600"/>
              <a:ext cx="7010400" cy="695325"/>
            </a:xfrm>
            <a:custGeom>
              <a:avLst/>
              <a:gdLst>
                <a:gd name="T0" fmla="*/ 3505200 w 7010400"/>
                <a:gd name="T1" fmla="*/ 0 h 695325"/>
                <a:gd name="T2" fmla="*/ 0 w 7010400"/>
                <a:gd name="T3" fmla="*/ 347663 h 695325"/>
                <a:gd name="T4" fmla="*/ 3505200 w 7010400"/>
                <a:gd name="T5" fmla="*/ 695325 h 695325"/>
                <a:gd name="T6" fmla="*/ 7010400 w 7010400"/>
                <a:gd name="T7" fmla="*/ 347663 h 69532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010400"/>
                <a:gd name="T13" fmla="*/ 0 h 695325"/>
                <a:gd name="T14" fmla="*/ 6908573 w 7010400"/>
                <a:gd name="T15" fmla="*/ 695325 h 695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0400" h="695325">
                  <a:moveTo>
                    <a:pt x="0" y="0"/>
                  </a:moveTo>
                  <a:lnTo>
                    <a:pt x="6662738" y="0"/>
                  </a:lnTo>
                  <a:lnTo>
                    <a:pt x="6662737" y="0"/>
                  </a:lnTo>
                  <a:cubicBezTo>
                    <a:pt x="6854746" y="0"/>
                    <a:pt x="7010401" y="155654"/>
                    <a:pt x="7010401" y="347663"/>
                  </a:cubicBezTo>
                  <a:cubicBezTo>
                    <a:pt x="7010401" y="347663"/>
                    <a:pt x="7010400" y="347663"/>
                    <a:pt x="7010400" y="347663"/>
                  </a:cubicBezTo>
                  <a:lnTo>
                    <a:pt x="7010400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" name="Oval 404"/>
          <p:cNvSpPr/>
          <p:nvPr/>
        </p:nvSpPr>
        <p:spPr bwMode="auto">
          <a:xfrm>
            <a:off x="1173164" y="258367"/>
            <a:ext cx="838199" cy="628649"/>
          </a:xfrm>
          <a:prstGeom prst="ellipse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406" name="Block Arc 405"/>
          <p:cNvSpPr/>
          <p:nvPr/>
        </p:nvSpPr>
        <p:spPr bwMode="auto">
          <a:xfrm>
            <a:off x="1249362" y="313135"/>
            <a:ext cx="685800" cy="514349"/>
          </a:xfrm>
          <a:prstGeom prst="blockArc">
            <a:avLst>
              <a:gd name="adj1" fmla="val 1278985"/>
              <a:gd name="adj2" fmla="val 0"/>
              <a:gd name="adj3" fmla="val 25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 sz="2000"/>
          </a:p>
        </p:txBody>
      </p:sp>
      <p:grpSp>
        <p:nvGrpSpPr>
          <p:cNvPr id="8" name="Block Arc 406"/>
          <p:cNvGrpSpPr>
            <a:grpSpLocks/>
          </p:cNvGrpSpPr>
          <p:nvPr/>
        </p:nvGrpSpPr>
        <p:grpSpPr bwMode="auto">
          <a:xfrm>
            <a:off x="1238250" y="271463"/>
            <a:ext cx="762000" cy="571500"/>
            <a:chOff x="668" y="707"/>
            <a:chExt cx="480" cy="480"/>
          </a:xfrm>
        </p:grpSpPr>
        <p:pic>
          <p:nvPicPr>
            <p:cNvPr id="4244" name="Block Arc 40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8" y="707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45" name="Text Box 49"/>
            <p:cNvSpPr txBox="1">
              <a:spLocks noChangeArrowheads="1"/>
            </p:cNvSpPr>
            <p:nvPr/>
          </p:nvSpPr>
          <p:spPr bwMode="auto">
            <a:xfrm rot="-8851729">
              <a:off x="718" y="758"/>
              <a:ext cx="38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en-US" sz="2000">
                <a:latin typeface=".VnRevueH" pitchFamily="34" charset="0"/>
              </a:endParaRPr>
            </a:p>
          </p:txBody>
        </p:sp>
      </p:grpSp>
      <p:sp>
        <p:nvSpPr>
          <p:cNvPr id="4108" name="TextBox 34"/>
          <p:cNvSpPr txBox="1">
            <a:spLocks noChangeArrowheads="1"/>
          </p:cNvSpPr>
          <p:nvPr/>
        </p:nvSpPr>
        <p:spPr bwMode="auto">
          <a:xfrm>
            <a:off x="1973263" y="392906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sz="2400" b="1" dirty="0">
                <a:solidFill>
                  <a:srgbClr val="FF0000"/>
                </a:solidFill>
              </a:rPr>
              <a:t>         CHƯƠNG II: TAM GIÁC</a:t>
            </a:r>
          </a:p>
        </p:txBody>
      </p:sp>
      <p:graphicFrame>
        <p:nvGraphicFramePr>
          <p:cNvPr id="4109" name="Object 172"/>
          <p:cNvGraphicFramePr>
            <a:graphicFrameLocks noChangeAspect="1"/>
          </p:cNvGraphicFramePr>
          <p:nvPr/>
        </p:nvGraphicFramePr>
        <p:xfrm>
          <a:off x="44450" y="704850"/>
          <a:ext cx="762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CorelDRAW" r:id="rId8" imgW="629280" imgH="613080" progId="">
                  <p:embed/>
                </p:oleObj>
              </mc:Choice>
              <mc:Fallback>
                <p:oleObj name="CorelDRAW" r:id="rId8" imgW="629280" imgH="613080" progId="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704850"/>
                        <a:ext cx="7620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83"/>
          <p:cNvGrpSpPr>
            <a:grpSpLocks/>
          </p:cNvGrpSpPr>
          <p:nvPr/>
        </p:nvGrpSpPr>
        <p:grpSpPr bwMode="auto">
          <a:xfrm>
            <a:off x="896938" y="952501"/>
            <a:ext cx="7993062" cy="764381"/>
            <a:chOff x="896938" y="1270000"/>
            <a:chExt cx="7992603" cy="1019175"/>
          </a:xfrm>
        </p:grpSpPr>
        <p:grpSp>
          <p:nvGrpSpPr>
            <p:cNvPr id="12" name="Group 180"/>
            <p:cNvGrpSpPr>
              <a:grpSpLocks/>
            </p:cNvGrpSpPr>
            <p:nvPr/>
          </p:nvGrpSpPr>
          <p:grpSpPr bwMode="auto">
            <a:xfrm>
              <a:off x="896938" y="1270000"/>
              <a:ext cx="7402512" cy="1000125"/>
              <a:chOff x="896938" y="1270000"/>
              <a:chExt cx="7402512" cy="1000125"/>
            </a:xfrm>
          </p:grpSpPr>
          <p:grpSp>
            <p:nvGrpSpPr>
              <p:cNvPr id="13" name="Group 272"/>
              <p:cNvGrpSpPr>
                <a:grpSpLocks/>
              </p:cNvGrpSpPr>
              <p:nvPr/>
            </p:nvGrpSpPr>
            <p:grpSpPr bwMode="auto">
              <a:xfrm>
                <a:off x="896938" y="1755775"/>
                <a:ext cx="384175" cy="287338"/>
                <a:chOff x="1197921" y="858837"/>
                <a:chExt cx="384442" cy="287338"/>
              </a:xfrm>
            </p:grpSpPr>
            <p:sp>
              <p:nvSpPr>
                <p:cNvPr id="4225" name="Freeform 32"/>
                <p:cNvSpPr>
                  <a:spLocks/>
                </p:cNvSpPr>
                <p:nvPr/>
              </p:nvSpPr>
              <p:spPr bwMode="auto">
                <a:xfrm rot="5400000" flipV="1">
                  <a:off x="1203343" y="954105"/>
                  <a:ext cx="100691" cy="111536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26" name="Freeform 33"/>
                <p:cNvSpPr>
                  <a:spLocks noEditPoints="1"/>
                </p:cNvSpPr>
                <p:nvPr/>
              </p:nvSpPr>
              <p:spPr bwMode="auto">
                <a:xfrm rot="5400000" flipV="1">
                  <a:off x="1216450" y="955402"/>
                  <a:ext cx="27015" cy="4508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2147483647 h 10"/>
                    <a:gd name="T4" fmla="*/ 2147483647 w 6"/>
                    <a:gd name="T5" fmla="*/ 2147483647 h 10"/>
                    <a:gd name="T6" fmla="*/ 2147483647 w 6"/>
                    <a:gd name="T7" fmla="*/ 2147483647 h 10"/>
                    <a:gd name="T8" fmla="*/ 2147483647 w 6"/>
                    <a:gd name="T9" fmla="*/ 2147483647 h 10"/>
                    <a:gd name="T10" fmla="*/ 2147483647 w 6"/>
                    <a:gd name="T11" fmla="*/ 2147483647 h 10"/>
                    <a:gd name="T12" fmla="*/ 0 w 6"/>
                    <a:gd name="T13" fmla="*/ 2147483647 h 10"/>
                    <a:gd name="T14" fmla="*/ 2147483647 w 6"/>
                    <a:gd name="T15" fmla="*/ 2147483647 h 10"/>
                    <a:gd name="T16" fmla="*/ 2147483647 w 6"/>
                    <a:gd name="T17" fmla="*/ 0 h 10"/>
                    <a:gd name="T18" fmla="*/ 2147483647 w 6"/>
                    <a:gd name="T19" fmla="*/ 214748364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27" name="Freeform 34"/>
                <p:cNvSpPr>
                  <a:spLocks noEditPoints="1"/>
                </p:cNvSpPr>
                <p:nvPr/>
              </p:nvSpPr>
              <p:spPr bwMode="auto">
                <a:xfrm rot="5400000" flipV="1">
                  <a:off x="1211787" y="965143"/>
                  <a:ext cx="22103" cy="40343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2147483647 h 9"/>
                    <a:gd name="T4" fmla="*/ 2147483647 w 5"/>
                    <a:gd name="T5" fmla="*/ 2147483647 h 9"/>
                    <a:gd name="T6" fmla="*/ 2147483647 w 5"/>
                    <a:gd name="T7" fmla="*/ 2147483647 h 9"/>
                    <a:gd name="T8" fmla="*/ 2147483647 w 5"/>
                    <a:gd name="T9" fmla="*/ 2147483647 h 9"/>
                    <a:gd name="T10" fmla="*/ 2147483647 w 5"/>
                    <a:gd name="T11" fmla="*/ 2147483647 h 9"/>
                    <a:gd name="T12" fmla="*/ 0 w 5"/>
                    <a:gd name="T13" fmla="*/ 2147483647 h 9"/>
                    <a:gd name="T14" fmla="*/ 2147483647 w 5"/>
                    <a:gd name="T15" fmla="*/ 2147483647 h 9"/>
                    <a:gd name="T16" fmla="*/ 2147483647 w 5"/>
                    <a:gd name="T17" fmla="*/ 0 h 9"/>
                    <a:gd name="T18" fmla="*/ 2147483647 w 5"/>
                    <a:gd name="T19" fmla="*/ 214748364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28" name="Freeform 35"/>
                <p:cNvSpPr>
                  <a:spLocks/>
                </p:cNvSpPr>
                <p:nvPr/>
              </p:nvSpPr>
              <p:spPr bwMode="auto">
                <a:xfrm rot="5400000" flipV="1">
                  <a:off x="1251233" y="1001995"/>
                  <a:ext cx="4912" cy="111536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29" name="Freeform 36"/>
                <p:cNvSpPr>
                  <a:spLocks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0 w 1"/>
                    <a:gd name="T1" fmla="*/ 0 h 24"/>
                    <a:gd name="T2" fmla="*/ 2147483647 w 1"/>
                    <a:gd name="T3" fmla="*/ 2147483647 h 24"/>
                    <a:gd name="T4" fmla="*/ 0 w 1"/>
                    <a:gd name="T5" fmla="*/ 2147483647 h 24"/>
                    <a:gd name="T6" fmla="*/ 0 w 1"/>
                    <a:gd name="T7" fmla="*/ 2147483647 h 24"/>
                    <a:gd name="T8" fmla="*/ 2147483647 w 1"/>
                    <a:gd name="T9" fmla="*/ 2147483647 h 24"/>
                    <a:gd name="T10" fmla="*/ 0 w 1"/>
                    <a:gd name="T11" fmla="*/ 2147483647 h 24"/>
                    <a:gd name="T12" fmla="*/ 0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0" name="Freeform 37"/>
                <p:cNvSpPr>
                  <a:spLocks noEditPoints="1"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2147483647 w 1"/>
                    <a:gd name="T1" fmla="*/ 2147483647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0 w 1"/>
                    <a:gd name="T7" fmla="*/ 2147483647 h 24"/>
                    <a:gd name="T8" fmla="*/ 0 w 1"/>
                    <a:gd name="T9" fmla="*/ 2147483647 h 24"/>
                    <a:gd name="T10" fmla="*/ 0 w 1"/>
                    <a:gd name="T11" fmla="*/ 0 h 24"/>
                    <a:gd name="T12" fmla="*/ 2147483647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1" name="Freeform 38"/>
                <p:cNvSpPr>
                  <a:spLocks/>
                </p:cNvSpPr>
                <p:nvPr/>
              </p:nvSpPr>
              <p:spPr bwMode="auto">
                <a:xfrm rot="5400000" flipV="1">
                  <a:off x="1253606" y="1018772"/>
                  <a:ext cx="4912" cy="87805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2" name="Freeform 39"/>
                <p:cNvSpPr>
                  <a:spLocks/>
                </p:cNvSpPr>
                <p:nvPr/>
              </p:nvSpPr>
              <p:spPr bwMode="auto">
                <a:xfrm rot="5400000" flipV="1">
                  <a:off x="1248777" y="903760"/>
                  <a:ext cx="9824" cy="111536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3" name="Freeform 40"/>
                <p:cNvSpPr>
                  <a:spLocks/>
                </p:cNvSpPr>
                <p:nvPr/>
              </p:nvSpPr>
              <p:spPr bwMode="auto">
                <a:xfrm rot="5400000" flipV="1">
                  <a:off x="1251233" y="906215"/>
                  <a:ext cx="4912" cy="111536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4" name="Freeform 41"/>
                <p:cNvSpPr>
                  <a:spLocks/>
                </p:cNvSpPr>
                <p:nvPr/>
              </p:nvSpPr>
              <p:spPr bwMode="auto">
                <a:xfrm rot="5400000" flipV="1">
                  <a:off x="1341646" y="895633"/>
                  <a:ext cx="272602" cy="208833"/>
                </a:xfrm>
                <a:custGeom>
                  <a:avLst/>
                  <a:gdLst>
                    <a:gd name="T0" fmla="*/ 2147483647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147483647 w 57"/>
                    <a:gd name="T7" fmla="*/ 2147483647 h 45"/>
                    <a:gd name="T8" fmla="*/ 2147483647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5" name="Freeform 42"/>
                <p:cNvSpPr>
                  <a:spLocks noEditPoints="1"/>
                </p:cNvSpPr>
                <p:nvPr/>
              </p:nvSpPr>
              <p:spPr bwMode="auto">
                <a:xfrm rot="5400000" flipV="1">
                  <a:off x="1397124" y="876331"/>
                  <a:ext cx="78588" cy="87805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6" name="Freeform 43"/>
                <p:cNvSpPr>
                  <a:spLocks noEditPoints="1"/>
                </p:cNvSpPr>
                <p:nvPr/>
              </p:nvSpPr>
              <p:spPr bwMode="auto">
                <a:xfrm rot="5400000" flipV="1">
                  <a:off x="1385424" y="903098"/>
                  <a:ext cx="68765" cy="73566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7" name="Freeform 44"/>
                <p:cNvSpPr>
                  <a:spLocks/>
                </p:cNvSpPr>
                <p:nvPr/>
              </p:nvSpPr>
              <p:spPr bwMode="auto">
                <a:xfrm rot="5400000" flipV="1">
                  <a:off x="1465667" y="1024567"/>
                  <a:ext cx="24559" cy="208833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8" name="Freeform 45"/>
                <p:cNvSpPr>
                  <a:spLocks/>
                </p:cNvSpPr>
                <p:nvPr/>
              </p:nvSpPr>
              <p:spPr bwMode="auto">
                <a:xfrm rot="5400000" flipV="1">
                  <a:off x="1470579" y="1034390"/>
                  <a:ext cx="14735" cy="208833"/>
                </a:xfrm>
                <a:custGeom>
                  <a:avLst/>
                  <a:gdLst>
                    <a:gd name="T0" fmla="*/ 2147483647 w 3"/>
                    <a:gd name="T1" fmla="*/ 2147483647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214748364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39" name="Freeform 46"/>
                <p:cNvSpPr>
                  <a:spLocks noEditPoints="1"/>
                </p:cNvSpPr>
                <p:nvPr/>
              </p:nvSpPr>
              <p:spPr bwMode="auto">
                <a:xfrm rot="5400000" flipV="1">
                  <a:off x="1472952" y="1036763"/>
                  <a:ext cx="14735" cy="204087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40" name="Freeform 47"/>
                <p:cNvSpPr>
                  <a:spLocks/>
                </p:cNvSpPr>
                <p:nvPr/>
              </p:nvSpPr>
              <p:spPr bwMode="auto">
                <a:xfrm rot="5400000" flipV="1">
                  <a:off x="1476595" y="1057018"/>
                  <a:ext cx="9824" cy="168490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2147483647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41" name="Freeform 48"/>
                <p:cNvSpPr>
                  <a:spLocks/>
                </p:cNvSpPr>
                <p:nvPr/>
              </p:nvSpPr>
              <p:spPr bwMode="auto">
                <a:xfrm rot="5400000" flipV="1">
                  <a:off x="1466895" y="765472"/>
                  <a:ext cx="22103" cy="208833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42" name="Freeform 49"/>
                <p:cNvSpPr>
                  <a:spLocks/>
                </p:cNvSpPr>
                <p:nvPr/>
              </p:nvSpPr>
              <p:spPr bwMode="auto">
                <a:xfrm rot="5400000" flipV="1">
                  <a:off x="1469351" y="767928"/>
                  <a:ext cx="17191" cy="208833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243" name="Freeform 50"/>
                <p:cNvSpPr>
                  <a:spLocks/>
                </p:cNvSpPr>
                <p:nvPr/>
              </p:nvSpPr>
              <p:spPr bwMode="auto">
                <a:xfrm rot="5400000" flipV="1">
                  <a:off x="1313168" y="975463"/>
                  <a:ext cx="61397" cy="68820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12"/>
              <p:cNvGrpSpPr>
                <a:grpSpLocks/>
              </p:cNvGrpSpPr>
              <p:nvPr/>
            </p:nvGrpSpPr>
            <p:grpSpPr bwMode="auto">
              <a:xfrm>
                <a:off x="1289050" y="1270000"/>
                <a:ext cx="7010400" cy="1000125"/>
                <a:chOff x="1371600" y="1447800"/>
                <a:chExt cx="7010400" cy="1000125"/>
              </a:xfrm>
            </p:grpSpPr>
            <p:sp>
              <p:nvSpPr>
                <p:cNvPr id="10" name="Round Single Corner Rectangle 401"/>
                <p:cNvSpPr>
                  <a:spLocks noChangeArrowheads="1"/>
                </p:cNvSpPr>
                <p:nvPr/>
              </p:nvSpPr>
              <p:spPr bwMode="auto">
                <a:xfrm>
                  <a:off x="1371577" y="1447800"/>
                  <a:ext cx="5409890" cy="400050"/>
                </a:xfrm>
                <a:custGeom>
                  <a:avLst/>
                  <a:gdLst>
                    <a:gd name="T0" fmla="*/ 2705100 w 5410200"/>
                    <a:gd name="T1" fmla="*/ 0 h 400050"/>
                    <a:gd name="T2" fmla="*/ 0 w 5410200"/>
                    <a:gd name="T3" fmla="*/ 200025 h 400050"/>
                    <a:gd name="T4" fmla="*/ 2705100 w 5410200"/>
                    <a:gd name="T5" fmla="*/ 400050 h 400050"/>
                    <a:gd name="T6" fmla="*/ 5410200 w 5410200"/>
                    <a:gd name="T7" fmla="*/ 200025 h 40005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5410200"/>
                    <a:gd name="T13" fmla="*/ 0 h 400050"/>
                    <a:gd name="T14" fmla="*/ 5351615 w 5410200"/>
                    <a:gd name="T15" fmla="*/ 400050 h 4000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0200" h="400050">
                      <a:moveTo>
                        <a:pt x="0" y="0"/>
                      </a:moveTo>
                      <a:lnTo>
                        <a:pt x="5210175" y="0"/>
                      </a:lnTo>
                      <a:lnTo>
                        <a:pt x="5210174" y="0"/>
                      </a:lnTo>
                      <a:cubicBezTo>
                        <a:pt x="5320645" y="0"/>
                        <a:pt x="5410200" y="89554"/>
                        <a:pt x="5410200" y="200025"/>
                      </a:cubicBezTo>
                      <a:lnTo>
                        <a:pt x="5410200" y="400050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noFill/>
                <a:ln w="9525" algn="ctr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ffectLst>
                      <a:outerShdw blurRad="50800" dist="2184400" dir="5400000" sx="200000" sy="200000" algn="ctr" rotWithShape="0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Round Single Corner Rectangle 403">
                  <a:hlinkClick r:id="rId5" action="ppaction://program"/>
                </p:cNvPr>
                <p:cNvSpPr/>
                <p:nvPr/>
              </p:nvSpPr>
              <p:spPr bwMode="auto">
                <a:xfrm>
                  <a:off x="1371577" y="1752600"/>
                  <a:ext cx="7009998" cy="695325"/>
                </a:xfrm>
                <a:prstGeom prst="round1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2000"/>
                </a:p>
              </p:txBody>
            </p:sp>
          </p:grpSp>
          <p:sp>
            <p:nvSpPr>
              <p:cNvPr id="4222" name="TextBox 34"/>
              <p:cNvSpPr txBox="1">
                <a:spLocks noChangeArrowheads="1"/>
              </p:cNvSpPr>
              <p:nvPr/>
            </p:nvSpPr>
            <p:spPr bwMode="auto">
              <a:xfrm>
                <a:off x="1289050" y="1630363"/>
                <a:ext cx="680085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15888" indent="-115888"/>
                <a:r>
                  <a:rPr lang="en-US" b="1" dirty="0" err="1">
                    <a:solidFill>
                      <a:srgbClr val="FFFF00"/>
                    </a:solidFill>
                  </a:rPr>
                  <a:t>Tổng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ba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góc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của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một</a:t>
                </a:r>
                <a:r>
                  <a:rPr lang="en-US" b="1" dirty="0">
                    <a:solidFill>
                      <a:srgbClr val="FFFF00"/>
                    </a:solidFill>
                  </a:rPr>
                  <a:t> tam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giác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graphicFrame>
          <p:nvGraphicFramePr>
            <p:cNvPr id="4219" name="Object 5"/>
            <p:cNvGraphicFramePr>
              <a:graphicFrameLocks noChangeAspect="1"/>
            </p:cNvGraphicFramePr>
            <p:nvPr/>
          </p:nvGraphicFramePr>
          <p:xfrm>
            <a:off x="8127541" y="1546225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25" name="CorelDRAW" r:id="rId10" imgW="629280" imgH="613080" progId="">
                    <p:embed/>
                  </p:oleObj>
                </mc:Choice>
                <mc:Fallback>
                  <p:oleObj name="CorelDRAW" r:id="rId10" imgW="629280" imgH="61308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7541" y="1546225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1" name="Object 6"/>
          <p:cNvGraphicFramePr>
            <a:graphicFrameLocks noChangeAspect="1"/>
          </p:cNvGraphicFramePr>
          <p:nvPr/>
        </p:nvGraphicFramePr>
        <p:xfrm>
          <a:off x="98425" y="2719387"/>
          <a:ext cx="762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CorelDRAW" r:id="rId11" imgW="629280" imgH="613080" progId="">
                  <p:embed/>
                </p:oleObj>
              </mc:Choice>
              <mc:Fallback>
                <p:oleObj name="CorelDRAW" r:id="rId11" imgW="629280" imgH="613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2719387"/>
                        <a:ext cx="7620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82"/>
          <p:cNvGrpSpPr>
            <a:grpSpLocks/>
          </p:cNvGrpSpPr>
          <p:nvPr/>
        </p:nvGrpSpPr>
        <p:grpSpPr bwMode="auto">
          <a:xfrm>
            <a:off x="896939" y="1764329"/>
            <a:ext cx="8078787" cy="738814"/>
            <a:chOff x="896938" y="2352851"/>
            <a:chExt cx="8078775" cy="984074"/>
          </a:xfrm>
        </p:grpSpPr>
        <p:grpSp>
          <p:nvGrpSpPr>
            <p:cNvPr id="16" name="Group 272"/>
            <p:cNvGrpSpPr>
              <a:grpSpLocks/>
            </p:cNvGrpSpPr>
            <p:nvPr/>
          </p:nvGrpSpPr>
          <p:grpSpPr bwMode="auto">
            <a:xfrm>
              <a:off x="896938" y="2841625"/>
              <a:ext cx="384175" cy="287338"/>
              <a:chOff x="1197921" y="858837"/>
              <a:chExt cx="384442" cy="287338"/>
            </a:xfrm>
          </p:grpSpPr>
          <p:sp>
            <p:nvSpPr>
              <p:cNvPr id="4199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7 w 21"/>
                  <a:gd name="T3" fmla="*/ 0 h 24"/>
                  <a:gd name="T4" fmla="*/ 2147483647 w 21"/>
                  <a:gd name="T5" fmla="*/ 2147483647 h 24"/>
                  <a:gd name="T6" fmla="*/ 0 w 21"/>
                  <a:gd name="T7" fmla="*/ 2147483647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0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7 w 6"/>
                  <a:gd name="T1" fmla="*/ 0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2147483647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0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1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2147483647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0 h 9"/>
                  <a:gd name="T18" fmla="*/ 2147483647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2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3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7 w 1"/>
                  <a:gd name="T3" fmla="*/ 2147483647 h 24"/>
                  <a:gd name="T4" fmla="*/ 0 w 1"/>
                  <a:gd name="T5" fmla="*/ 2147483647 h 24"/>
                  <a:gd name="T6" fmla="*/ 0 w 1"/>
                  <a:gd name="T7" fmla="*/ 2147483647 h 24"/>
                  <a:gd name="T8" fmla="*/ 2147483647 w 1"/>
                  <a:gd name="T9" fmla="*/ 2147483647 h 24"/>
                  <a:gd name="T10" fmla="*/ 0 w 1"/>
                  <a:gd name="T11" fmla="*/ 2147483647 h 24"/>
                  <a:gd name="T12" fmla="*/ 0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4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0 w 1"/>
                  <a:gd name="T7" fmla="*/ 2147483647 h 24"/>
                  <a:gd name="T8" fmla="*/ 0 w 1"/>
                  <a:gd name="T9" fmla="*/ 2147483647 h 24"/>
                  <a:gd name="T10" fmla="*/ 0 w 1"/>
                  <a:gd name="T11" fmla="*/ 0 h 24"/>
                  <a:gd name="T12" fmla="*/ 2147483647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5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7 w 1"/>
                  <a:gd name="T1" fmla="*/ 2147483647 h 19"/>
                  <a:gd name="T2" fmla="*/ 2147483647 w 1"/>
                  <a:gd name="T3" fmla="*/ 2147483647 h 19"/>
                  <a:gd name="T4" fmla="*/ 0 w 1"/>
                  <a:gd name="T5" fmla="*/ 2147483647 h 19"/>
                  <a:gd name="T6" fmla="*/ 2147483647 w 1"/>
                  <a:gd name="T7" fmla="*/ 0 h 19"/>
                  <a:gd name="T8" fmla="*/ 2147483647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6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7 w 2"/>
                  <a:gd name="T1" fmla="*/ 0 h 24"/>
                  <a:gd name="T2" fmla="*/ 2147483647 w 2"/>
                  <a:gd name="T3" fmla="*/ 2147483647 h 24"/>
                  <a:gd name="T4" fmla="*/ 2147483647 w 2"/>
                  <a:gd name="T5" fmla="*/ 2147483647 h 24"/>
                  <a:gd name="T6" fmla="*/ 2147483647 w 2"/>
                  <a:gd name="T7" fmla="*/ 0 h 24"/>
                  <a:gd name="T8" fmla="*/ 2147483647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7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8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7 w 57"/>
                  <a:gd name="T1" fmla="*/ 0 h 45"/>
                  <a:gd name="T2" fmla="*/ 2147483647 w 57"/>
                  <a:gd name="T3" fmla="*/ 0 h 45"/>
                  <a:gd name="T4" fmla="*/ 2147483647 w 57"/>
                  <a:gd name="T5" fmla="*/ 2147483647 h 45"/>
                  <a:gd name="T6" fmla="*/ 2147483647 w 57"/>
                  <a:gd name="T7" fmla="*/ 2147483647 h 45"/>
                  <a:gd name="T8" fmla="*/ 2147483647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09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7 w 16"/>
                  <a:gd name="T1" fmla="*/ 0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0 w 16"/>
                  <a:gd name="T13" fmla="*/ 2147483647 h 19"/>
                  <a:gd name="T14" fmla="*/ 2147483647 w 16"/>
                  <a:gd name="T15" fmla="*/ 2147483647 h 19"/>
                  <a:gd name="T16" fmla="*/ 2147483647 w 16"/>
                  <a:gd name="T17" fmla="*/ 0 h 19"/>
                  <a:gd name="T18" fmla="*/ 2147483647 w 16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0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7 w 14"/>
                  <a:gd name="T1" fmla="*/ 0 h 16"/>
                  <a:gd name="T2" fmla="*/ 2147483647 w 14"/>
                  <a:gd name="T3" fmla="*/ 2147483647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0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0 h 16"/>
                  <a:gd name="T18" fmla="*/ 2147483647 w 14"/>
                  <a:gd name="T19" fmla="*/ 2147483647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1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2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7 w 3"/>
                  <a:gd name="T1" fmla="*/ 2147483647 h 45"/>
                  <a:gd name="T2" fmla="*/ 2147483647 w 3"/>
                  <a:gd name="T3" fmla="*/ 2147483647 h 45"/>
                  <a:gd name="T4" fmla="*/ 2147483647 w 3"/>
                  <a:gd name="T5" fmla="*/ 2147483647 h 45"/>
                  <a:gd name="T6" fmla="*/ 2147483647 w 3"/>
                  <a:gd name="T7" fmla="*/ 2147483647 h 45"/>
                  <a:gd name="T8" fmla="*/ 2147483647 w 3"/>
                  <a:gd name="T9" fmla="*/ 2147483647 h 45"/>
                  <a:gd name="T10" fmla="*/ 2147483647 w 3"/>
                  <a:gd name="T11" fmla="*/ 2147483647 h 45"/>
                  <a:gd name="T12" fmla="*/ 0 w 3"/>
                  <a:gd name="T13" fmla="*/ 2147483647 h 45"/>
                  <a:gd name="T14" fmla="*/ 2147483647 w 3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3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7 w 3"/>
                  <a:gd name="T1" fmla="*/ 2147483647 h 44"/>
                  <a:gd name="T2" fmla="*/ 2147483647 w 3"/>
                  <a:gd name="T3" fmla="*/ 2147483647 h 44"/>
                  <a:gd name="T4" fmla="*/ 2147483647 w 3"/>
                  <a:gd name="T5" fmla="*/ 2147483647 h 44"/>
                  <a:gd name="T6" fmla="*/ 2147483647 w 3"/>
                  <a:gd name="T7" fmla="*/ 2147483647 h 44"/>
                  <a:gd name="T8" fmla="*/ 0 w 3"/>
                  <a:gd name="T9" fmla="*/ 2147483647 h 44"/>
                  <a:gd name="T10" fmla="*/ 2147483647 w 3"/>
                  <a:gd name="T11" fmla="*/ 0 h 44"/>
                  <a:gd name="T12" fmla="*/ 2147483647 w 3"/>
                  <a:gd name="T13" fmla="*/ 2147483647 h 44"/>
                  <a:gd name="T14" fmla="*/ 2147483647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4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7 w 2"/>
                  <a:gd name="T1" fmla="*/ 2147483647 h 36"/>
                  <a:gd name="T2" fmla="*/ 2147483647 w 2"/>
                  <a:gd name="T3" fmla="*/ 2147483647 h 36"/>
                  <a:gd name="T4" fmla="*/ 0 w 2"/>
                  <a:gd name="T5" fmla="*/ 2147483647 h 36"/>
                  <a:gd name="T6" fmla="*/ 2147483647 w 2"/>
                  <a:gd name="T7" fmla="*/ 0 h 36"/>
                  <a:gd name="T8" fmla="*/ 2147483647 w 2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5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6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7 w 4"/>
                  <a:gd name="T1" fmla="*/ 0 h 45"/>
                  <a:gd name="T2" fmla="*/ 2147483647 w 4"/>
                  <a:gd name="T3" fmla="*/ 2147483647 h 45"/>
                  <a:gd name="T4" fmla="*/ 2147483647 w 4"/>
                  <a:gd name="T5" fmla="*/ 2147483647 h 45"/>
                  <a:gd name="T6" fmla="*/ 2147483647 w 4"/>
                  <a:gd name="T7" fmla="*/ 0 h 45"/>
                  <a:gd name="T8" fmla="*/ 2147483647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217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7 w 13"/>
                  <a:gd name="T3" fmla="*/ 0 h 15"/>
                  <a:gd name="T4" fmla="*/ 2147483647 w 13"/>
                  <a:gd name="T5" fmla="*/ 0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2147483647 w 13"/>
                  <a:gd name="T11" fmla="*/ 2147483647 h 15"/>
                  <a:gd name="T12" fmla="*/ 0 w 13"/>
                  <a:gd name="T13" fmla="*/ 2147483647 h 15"/>
                  <a:gd name="T14" fmla="*/ 0 w 13"/>
                  <a:gd name="T15" fmla="*/ 2147483647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</p:grpSp>
        <p:sp>
          <p:nvSpPr>
            <p:cNvPr id="17" name="Round Single Corner Rectangle 403">
              <a:hlinkClick r:id="rId5" action="ppaction://program"/>
            </p:cNvPr>
            <p:cNvSpPr/>
            <p:nvPr/>
          </p:nvSpPr>
          <p:spPr bwMode="auto">
            <a:xfrm>
              <a:off x="1289049" y="2609308"/>
              <a:ext cx="7010390" cy="694612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4197" name="TextBox 34"/>
            <p:cNvSpPr txBox="1">
              <a:spLocks noChangeArrowheads="1"/>
            </p:cNvSpPr>
            <p:nvPr/>
          </p:nvSpPr>
          <p:spPr bwMode="auto">
            <a:xfrm>
              <a:off x="1308100" y="2352851"/>
              <a:ext cx="6703786" cy="98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/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Hai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tam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giác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bằng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nhau</a:t>
              </a:r>
              <a:endParaRPr lang="en-US" b="1" dirty="0">
                <a:solidFill>
                  <a:srgbClr val="FFFF00"/>
                </a:solidFill>
                <a:latin typeface="+mj-lt"/>
              </a:endParaRPr>
            </a:p>
            <a:p>
              <a:pPr marL="115888" indent="-115888"/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Các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trường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h</a:t>
              </a:r>
              <a:r>
                <a:rPr lang="vi-VN" b="1" dirty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ợ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p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bằng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nhau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của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hai</a:t>
              </a:r>
              <a:r>
                <a:rPr lang="en-US" b="1" dirty="0">
                  <a:solidFill>
                    <a:srgbClr val="FFFF00"/>
                  </a:solidFill>
                  <a:latin typeface="+mj-lt"/>
                </a:rPr>
                <a:t> tam </a:t>
              </a:r>
              <a:r>
                <a:rPr lang="en-US" b="1" dirty="0" err="1">
                  <a:solidFill>
                    <a:srgbClr val="FFFF00"/>
                  </a:solidFill>
                  <a:latin typeface="+mj-lt"/>
                </a:rPr>
                <a:t>giác</a:t>
              </a:r>
              <a:endParaRPr lang="en-US" b="1" dirty="0">
                <a:solidFill>
                  <a:srgbClr val="FFFF00"/>
                </a:solidFill>
                <a:latin typeface="+mj-lt"/>
              </a:endParaRPr>
            </a:p>
          </p:txBody>
        </p:sp>
        <p:graphicFrame>
          <p:nvGraphicFramePr>
            <p:cNvPr id="4198" name="Object 7"/>
            <p:cNvGraphicFramePr>
              <a:graphicFrameLocks noChangeAspect="1"/>
            </p:cNvGraphicFramePr>
            <p:nvPr/>
          </p:nvGraphicFramePr>
          <p:xfrm>
            <a:off x="8213713" y="2593975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27" name="CorelDRAW" r:id="rId12" imgW="629280" imgH="613080" progId="">
                    <p:embed/>
                  </p:oleObj>
                </mc:Choice>
                <mc:Fallback>
                  <p:oleObj name="CorelDRAW" r:id="rId12" imgW="629280" imgH="6130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3713" y="2593975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1079500" y="2495550"/>
            <a:ext cx="8064500" cy="885157"/>
            <a:chOff x="896938" y="3283160"/>
            <a:chExt cx="8064722" cy="1180433"/>
          </a:xfrm>
        </p:grpSpPr>
        <p:grpSp>
          <p:nvGrpSpPr>
            <p:cNvPr id="19" name="Group 184"/>
            <p:cNvGrpSpPr>
              <a:grpSpLocks/>
            </p:cNvGrpSpPr>
            <p:nvPr/>
          </p:nvGrpSpPr>
          <p:grpSpPr bwMode="auto">
            <a:xfrm>
              <a:off x="896938" y="3283160"/>
              <a:ext cx="7201751" cy="1013714"/>
              <a:chOff x="896938" y="3428300"/>
              <a:chExt cx="7201751" cy="1013714"/>
            </a:xfrm>
          </p:grpSpPr>
          <p:grpSp>
            <p:nvGrpSpPr>
              <p:cNvPr id="20" name="Group 272"/>
              <p:cNvGrpSpPr>
                <a:grpSpLocks/>
              </p:cNvGrpSpPr>
              <p:nvPr/>
            </p:nvGrpSpPr>
            <p:grpSpPr bwMode="auto">
              <a:xfrm>
                <a:off x="896938" y="3965575"/>
                <a:ext cx="384175" cy="287338"/>
                <a:chOff x="1197921" y="858837"/>
                <a:chExt cx="384442" cy="287338"/>
              </a:xfrm>
            </p:grpSpPr>
            <p:sp>
              <p:nvSpPr>
                <p:cNvPr id="4176" name="Freeform 32"/>
                <p:cNvSpPr>
                  <a:spLocks/>
                </p:cNvSpPr>
                <p:nvPr/>
              </p:nvSpPr>
              <p:spPr bwMode="auto">
                <a:xfrm rot="5400000" flipV="1">
                  <a:off x="1203343" y="954105"/>
                  <a:ext cx="100691" cy="111536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77" name="Freeform 33"/>
                <p:cNvSpPr>
                  <a:spLocks noEditPoints="1"/>
                </p:cNvSpPr>
                <p:nvPr/>
              </p:nvSpPr>
              <p:spPr bwMode="auto">
                <a:xfrm rot="5400000" flipV="1">
                  <a:off x="1216450" y="955402"/>
                  <a:ext cx="27015" cy="4508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2147483647 h 10"/>
                    <a:gd name="T4" fmla="*/ 2147483647 w 6"/>
                    <a:gd name="T5" fmla="*/ 2147483647 h 10"/>
                    <a:gd name="T6" fmla="*/ 2147483647 w 6"/>
                    <a:gd name="T7" fmla="*/ 2147483647 h 10"/>
                    <a:gd name="T8" fmla="*/ 2147483647 w 6"/>
                    <a:gd name="T9" fmla="*/ 2147483647 h 10"/>
                    <a:gd name="T10" fmla="*/ 2147483647 w 6"/>
                    <a:gd name="T11" fmla="*/ 2147483647 h 10"/>
                    <a:gd name="T12" fmla="*/ 0 w 6"/>
                    <a:gd name="T13" fmla="*/ 2147483647 h 10"/>
                    <a:gd name="T14" fmla="*/ 2147483647 w 6"/>
                    <a:gd name="T15" fmla="*/ 2147483647 h 10"/>
                    <a:gd name="T16" fmla="*/ 2147483647 w 6"/>
                    <a:gd name="T17" fmla="*/ 0 h 10"/>
                    <a:gd name="T18" fmla="*/ 2147483647 w 6"/>
                    <a:gd name="T19" fmla="*/ 214748364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78" name="Freeform 34"/>
                <p:cNvSpPr>
                  <a:spLocks noEditPoints="1"/>
                </p:cNvSpPr>
                <p:nvPr/>
              </p:nvSpPr>
              <p:spPr bwMode="auto">
                <a:xfrm rot="5400000" flipV="1">
                  <a:off x="1211787" y="965143"/>
                  <a:ext cx="22103" cy="40343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2147483647 h 9"/>
                    <a:gd name="T4" fmla="*/ 2147483647 w 5"/>
                    <a:gd name="T5" fmla="*/ 2147483647 h 9"/>
                    <a:gd name="T6" fmla="*/ 2147483647 w 5"/>
                    <a:gd name="T7" fmla="*/ 2147483647 h 9"/>
                    <a:gd name="T8" fmla="*/ 2147483647 w 5"/>
                    <a:gd name="T9" fmla="*/ 2147483647 h 9"/>
                    <a:gd name="T10" fmla="*/ 2147483647 w 5"/>
                    <a:gd name="T11" fmla="*/ 2147483647 h 9"/>
                    <a:gd name="T12" fmla="*/ 0 w 5"/>
                    <a:gd name="T13" fmla="*/ 2147483647 h 9"/>
                    <a:gd name="T14" fmla="*/ 2147483647 w 5"/>
                    <a:gd name="T15" fmla="*/ 2147483647 h 9"/>
                    <a:gd name="T16" fmla="*/ 2147483647 w 5"/>
                    <a:gd name="T17" fmla="*/ 0 h 9"/>
                    <a:gd name="T18" fmla="*/ 2147483647 w 5"/>
                    <a:gd name="T19" fmla="*/ 214748364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79" name="Freeform 35"/>
                <p:cNvSpPr>
                  <a:spLocks/>
                </p:cNvSpPr>
                <p:nvPr/>
              </p:nvSpPr>
              <p:spPr bwMode="auto">
                <a:xfrm rot="5400000" flipV="1">
                  <a:off x="1251233" y="1001995"/>
                  <a:ext cx="4912" cy="111536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0" name="Freeform 36"/>
                <p:cNvSpPr>
                  <a:spLocks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0 w 1"/>
                    <a:gd name="T1" fmla="*/ 0 h 24"/>
                    <a:gd name="T2" fmla="*/ 2147483647 w 1"/>
                    <a:gd name="T3" fmla="*/ 2147483647 h 24"/>
                    <a:gd name="T4" fmla="*/ 0 w 1"/>
                    <a:gd name="T5" fmla="*/ 2147483647 h 24"/>
                    <a:gd name="T6" fmla="*/ 0 w 1"/>
                    <a:gd name="T7" fmla="*/ 2147483647 h 24"/>
                    <a:gd name="T8" fmla="*/ 2147483647 w 1"/>
                    <a:gd name="T9" fmla="*/ 2147483647 h 24"/>
                    <a:gd name="T10" fmla="*/ 0 w 1"/>
                    <a:gd name="T11" fmla="*/ 2147483647 h 24"/>
                    <a:gd name="T12" fmla="*/ 0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1" name="Freeform 37"/>
                <p:cNvSpPr>
                  <a:spLocks noEditPoints="1"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2147483647 w 1"/>
                    <a:gd name="T1" fmla="*/ 2147483647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0 w 1"/>
                    <a:gd name="T7" fmla="*/ 2147483647 h 24"/>
                    <a:gd name="T8" fmla="*/ 0 w 1"/>
                    <a:gd name="T9" fmla="*/ 2147483647 h 24"/>
                    <a:gd name="T10" fmla="*/ 0 w 1"/>
                    <a:gd name="T11" fmla="*/ 0 h 24"/>
                    <a:gd name="T12" fmla="*/ 2147483647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2" name="Freeform 38"/>
                <p:cNvSpPr>
                  <a:spLocks/>
                </p:cNvSpPr>
                <p:nvPr/>
              </p:nvSpPr>
              <p:spPr bwMode="auto">
                <a:xfrm rot="5400000" flipV="1">
                  <a:off x="1253606" y="1018772"/>
                  <a:ext cx="4912" cy="87805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3" name="Freeform 39"/>
                <p:cNvSpPr>
                  <a:spLocks/>
                </p:cNvSpPr>
                <p:nvPr/>
              </p:nvSpPr>
              <p:spPr bwMode="auto">
                <a:xfrm rot="5400000" flipV="1">
                  <a:off x="1248777" y="903760"/>
                  <a:ext cx="9824" cy="111536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4" name="Freeform 40"/>
                <p:cNvSpPr>
                  <a:spLocks/>
                </p:cNvSpPr>
                <p:nvPr/>
              </p:nvSpPr>
              <p:spPr bwMode="auto">
                <a:xfrm rot="5400000" flipV="1">
                  <a:off x="1251233" y="906215"/>
                  <a:ext cx="4912" cy="111536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5" name="Freeform 41"/>
                <p:cNvSpPr>
                  <a:spLocks/>
                </p:cNvSpPr>
                <p:nvPr/>
              </p:nvSpPr>
              <p:spPr bwMode="auto">
                <a:xfrm rot="5400000" flipV="1">
                  <a:off x="1341646" y="895633"/>
                  <a:ext cx="272602" cy="208833"/>
                </a:xfrm>
                <a:custGeom>
                  <a:avLst/>
                  <a:gdLst>
                    <a:gd name="T0" fmla="*/ 2147483647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147483647 w 57"/>
                    <a:gd name="T7" fmla="*/ 2147483647 h 45"/>
                    <a:gd name="T8" fmla="*/ 2147483647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6" name="Freeform 42"/>
                <p:cNvSpPr>
                  <a:spLocks noEditPoints="1"/>
                </p:cNvSpPr>
                <p:nvPr/>
              </p:nvSpPr>
              <p:spPr bwMode="auto">
                <a:xfrm rot="5400000" flipV="1">
                  <a:off x="1397124" y="876331"/>
                  <a:ext cx="78588" cy="87805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7" name="Freeform 43"/>
                <p:cNvSpPr>
                  <a:spLocks noEditPoints="1"/>
                </p:cNvSpPr>
                <p:nvPr/>
              </p:nvSpPr>
              <p:spPr bwMode="auto">
                <a:xfrm rot="5400000" flipV="1">
                  <a:off x="1385424" y="903098"/>
                  <a:ext cx="68765" cy="73566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8" name="Freeform 44"/>
                <p:cNvSpPr>
                  <a:spLocks/>
                </p:cNvSpPr>
                <p:nvPr/>
              </p:nvSpPr>
              <p:spPr bwMode="auto">
                <a:xfrm rot="5400000" flipV="1">
                  <a:off x="1465667" y="1024567"/>
                  <a:ext cx="24559" cy="208833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89" name="Freeform 45"/>
                <p:cNvSpPr>
                  <a:spLocks/>
                </p:cNvSpPr>
                <p:nvPr/>
              </p:nvSpPr>
              <p:spPr bwMode="auto">
                <a:xfrm rot="5400000" flipV="1">
                  <a:off x="1470579" y="1034390"/>
                  <a:ext cx="14735" cy="208833"/>
                </a:xfrm>
                <a:custGeom>
                  <a:avLst/>
                  <a:gdLst>
                    <a:gd name="T0" fmla="*/ 2147483647 w 3"/>
                    <a:gd name="T1" fmla="*/ 2147483647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214748364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90" name="Freeform 46"/>
                <p:cNvSpPr>
                  <a:spLocks noEditPoints="1"/>
                </p:cNvSpPr>
                <p:nvPr/>
              </p:nvSpPr>
              <p:spPr bwMode="auto">
                <a:xfrm rot="5400000" flipV="1">
                  <a:off x="1472952" y="1036763"/>
                  <a:ext cx="14735" cy="204087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91" name="Freeform 47"/>
                <p:cNvSpPr>
                  <a:spLocks/>
                </p:cNvSpPr>
                <p:nvPr/>
              </p:nvSpPr>
              <p:spPr bwMode="auto">
                <a:xfrm rot="5400000" flipV="1">
                  <a:off x="1476595" y="1057018"/>
                  <a:ext cx="9824" cy="168490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2147483647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92" name="Freeform 48"/>
                <p:cNvSpPr>
                  <a:spLocks/>
                </p:cNvSpPr>
                <p:nvPr/>
              </p:nvSpPr>
              <p:spPr bwMode="auto">
                <a:xfrm rot="5400000" flipV="1">
                  <a:off x="1466895" y="765472"/>
                  <a:ext cx="22103" cy="208833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93" name="Freeform 49"/>
                <p:cNvSpPr>
                  <a:spLocks/>
                </p:cNvSpPr>
                <p:nvPr/>
              </p:nvSpPr>
              <p:spPr bwMode="auto">
                <a:xfrm rot="5400000" flipV="1">
                  <a:off x="1469351" y="767928"/>
                  <a:ext cx="17191" cy="208833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4194" name="Freeform 50"/>
                <p:cNvSpPr>
                  <a:spLocks/>
                </p:cNvSpPr>
                <p:nvPr/>
              </p:nvSpPr>
              <p:spPr bwMode="auto">
                <a:xfrm rot="5400000" flipV="1">
                  <a:off x="1313168" y="975463"/>
                  <a:ext cx="61397" cy="68820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12"/>
              <p:cNvGrpSpPr>
                <a:grpSpLocks/>
              </p:cNvGrpSpPr>
              <p:nvPr/>
            </p:nvGrpSpPr>
            <p:grpSpPr bwMode="auto">
              <a:xfrm>
                <a:off x="1088096" y="3428300"/>
                <a:ext cx="7010593" cy="1013714"/>
                <a:chOff x="1170646" y="1434400"/>
                <a:chExt cx="7010593" cy="1013714"/>
              </a:xfrm>
            </p:grpSpPr>
            <p:sp>
              <p:nvSpPr>
                <p:cNvPr id="23" name="Round Single Corner Rectangle 401"/>
                <p:cNvSpPr>
                  <a:spLocks noChangeArrowheads="1"/>
                </p:cNvSpPr>
                <p:nvPr/>
              </p:nvSpPr>
              <p:spPr bwMode="auto">
                <a:xfrm>
                  <a:off x="1371611" y="1434400"/>
                  <a:ext cx="5410349" cy="400127"/>
                </a:xfrm>
                <a:custGeom>
                  <a:avLst/>
                  <a:gdLst>
                    <a:gd name="T0" fmla="*/ 2705100 w 5410200"/>
                    <a:gd name="T1" fmla="*/ 0 h 400050"/>
                    <a:gd name="T2" fmla="*/ 0 w 5410200"/>
                    <a:gd name="T3" fmla="*/ 200025 h 400050"/>
                    <a:gd name="T4" fmla="*/ 2705100 w 5410200"/>
                    <a:gd name="T5" fmla="*/ 400050 h 400050"/>
                    <a:gd name="T6" fmla="*/ 5410200 w 5410200"/>
                    <a:gd name="T7" fmla="*/ 200025 h 40005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5410200"/>
                    <a:gd name="T13" fmla="*/ 0 h 400050"/>
                    <a:gd name="T14" fmla="*/ 5351615 w 5410200"/>
                    <a:gd name="T15" fmla="*/ 400050 h 4000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0200" h="400050">
                      <a:moveTo>
                        <a:pt x="0" y="0"/>
                      </a:moveTo>
                      <a:lnTo>
                        <a:pt x="5210175" y="0"/>
                      </a:lnTo>
                      <a:lnTo>
                        <a:pt x="5210174" y="0"/>
                      </a:lnTo>
                      <a:cubicBezTo>
                        <a:pt x="5320645" y="0"/>
                        <a:pt x="5410200" y="89554"/>
                        <a:pt x="5410200" y="200025"/>
                      </a:cubicBezTo>
                      <a:lnTo>
                        <a:pt x="5410200" y="400050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noFill/>
                <a:ln w="9525" algn="ctr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ffectLst>
                      <a:outerShdw blurRad="50800" dist="2184400" dir="5400000" sx="200000" sy="200000" algn="ctr" rotWithShape="0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Round Single Corner Rectangle 403">
                  <a:hlinkClick r:id="rId5" action="ppaction://program"/>
                </p:cNvPr>
                <p:cNvSpPr/>
                <p:nvPr/>
              </p:nvSpPr>
              <p:spPr bwMode="auto">
                <a:xfrm>
                  <a:off x="1170646" y="1752658"/>
                  <a:ext cx="7010593" cy="695456"/>
                </a:xfrm>
                <a:prstGeom prst="round1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2000"/>
                </a:p>
              </p:txBody>
            </p:sp>
          </p:grpSp>
          <p:sp>
            <p:nvSpPr>
              <p:cNvPr id="4173" name="TextBox 34"/>
              <p:cNvSpPr txBox="1">
                <a:spLocks noChangeArrowheads="1"/>
              </p:cNvSpPr>
              <p:nvPr/>
            </p:nvSpPr>
            <p:spPr bwMode="auto">
              <a:xfrm>
                <a:off x="1422400" y="3878262"/>
                <a:ext cx="6172200" cy="492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15888" indent="-115888"/>
                <a:r>
                  <a:rPr lang="en-US" b="1" dirty="0">
                    <a:solidFill>
                      <a:srgbClr val="FFFF00"/>
                    </a:solidFill>
                  </a:rPr>
                  <a:t>Tam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giác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</a:rPr>
                  <a:t>cân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graphicFrame>
          <p:nvGraphicFramePr>
            <p:cNvPr id="4170" name="Object 8"/>
            <p:cNvGraphicFramePr>
              <a:graphicFrameLocks noChangeAspect="1"/>
            </p:cNvGraphicFramePr>
            <p:nvPr/>
          </p:nvGraphicFramePr>
          <p:xfrm>
            <a:off x="8199660" y="3720643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28" name="CorelDRAW" r:id="rId13" imgW="629280" imgH="613080" progId="">
                    <p:embed/>
                  </p:oleObj>
                </mc:Choice>
                <mc:Fallback>
                  <p:oleObj name="CorelDRAW" r:id="rId13" imgW="629280" imgH="61308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660" y="3720643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85"/>
          <p:cNvGrpSpPr>
            <a:grpSpLocks/>
          </p:cNvGrpSpPr>
          <p:nvPr/>
        </p:nvGrpSpPr>
        <p:grpSpPr bwMode="auto">
          <a:xfrm>
            <a:off x="877888" y="3918348"/>
            <a:ext cx="8064500" cy="792956"/>
            <a:chOff x="877888" y="4470400"/>
            <a:chExt cx="8064267" cy="1057275"/>
          </a:xfrm>
        </p:grpSpPr>
        <p:grpSp>
          <p:nvGrpSpPr>
            <p:cNvPr id="25" name="Group 272"/>
            <p:cNvGrpSpPr>
              <a:grpSpLocks/>
            </p:cNvGrpSpPr>
            <p:nvPr/>
          </p:nvGrpSpPr>
          <p:grpSpPr bwMode="auto">
            <a:xfrm>
              <a:off x="877888" y="4994275"/>
              <a:ext cx="384175" cy="287338"/>
              <a:chOff x="1197921" y="858837"/>
              <a:chExt cx="384442" cy="287338"/>
            </a:xfrm>
          </p:grpSpPr>
          <p:sp>
            <p:nvSpPr>
              <p:cNvPr id="4150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7 w 21"/>
                  <a:gd name="T3" fmla="*/ 0 h 24"/>
                  <a:gd name="T4" fmla="*/ 2147483647 w 21"/>
                  <a:gd name="T5" fmla="*/ 2147483647 h 24"/>
                  <a:gd name="T6" fmla="*/ 0 w 21"/>
                  <a:gd name="T7" fmla="*/ 2147483647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1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7 w 6"/>
                  <a:gd name="T1" fmla="*/ 0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2147483647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0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2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2147483647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0 h 9"/>
                  <a:gd name="T18" fmla="*/ 2147483647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3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4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7 w 1"/>
                  <a:gd name="T3" fmla="*/ 2147483647 h 24"/>
                  <a:gd name="T4" fmla="*/ 0 w 1"/>
                  <a:gd name="T5" fmla="*/ 2147483647 h 24"/>
                  <a:gd name="T6" fmla="*/ 0 w 1"/>
                  <a:gd name="T7" fmla="*/ 2147483647 h 24"/>
                  <a:gd name="T8" fmla="*/ 2147483647 w 1"/>
                  <a:gd name="T9" fmla="*/ 2147483647 h 24"/>
                  <a:gd name="T10" fmla="*/ 0 w 1"/>
                  <a:gd name="T11" fmla="*/ 2147483647 h 24"/>
                  <a:gd name="T12" fmla="*/ 0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5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0 w 1"/>
                  <a:gd name="T7" fmla="*/ 2147483647 h 24"/>
                  <a:gd name="T8" fmla="*/ 0 w 1"/>
                  <a:gd name="T9" fmla="*/ 2147483647 h 24"/>
                  <a:gd name="T10" fmla="*/ 0 w 1"/>
                  <a:gd name="T11" fmla="*/ 0 h 24"/>
                  <a:gd name="T12" fmla="*/ 2147483647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6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7 w 1"/>
                  <a:gd name="T1" fmla="*/ 2147483647 h 19"/>
                  <a:gd name="T2" fmla="*/ 2147483647 w 1"/>
                  <a:gd name="T3" fmla="*/ 2147483647 h 19"/>
                  <a:gd name="T4" fmla="*/ 0 w 1"/>
                  <a:gd name="T5" fmla="*/ 2147483647 h 19"/>
                  <a:gd name="T6" fmla="*/ 2147483647 w 1"/>
                  <a:gd name="T7" fmla="*/ 0 h 19"/>
                  <a:gd name="T8" fmla="*/ 2147483647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7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7 w 2"/>
                  <a:gd name="T1" fmla="*/ 0 h 24"/>
                  <a:gd name="T2" fmla="*/ 2147483647 w 2"/>
                  <a:gd name="T3" fmla="*/ 2147483647 h 24"/>
                  <a:gd name="T4" fmla="*/ 2147483647 w 2"/>
                  <a:gd name="T5" fmla="*/ 2147483647 h 24"/>
                  <a:gd name="T6" fmla="*/ 2147483647 w 2"/>
                  <a:gd name="T7" fmla="*/ 0 h 24"/>
                  <a:gd name="T8" fmla="*/ 2147483647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8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59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7 w 57"/>
                  <a:gd name="T1" fmla="*/ 0 h 45"/>
                  <a:gd name="T2" fmla="*/ 2147483647 w 57"/>
                  <a:gd name="T3" fmla="*/ 0 h 45"/>
                  <a:gd name="T4" fmla="*/ 2147483647 w 57"/>
                  <a:gd name="T5" fmla="*/ 2147483647 h 45"/>
                  <a:gd name="T6" fmla="*/ 2147483647 w 57"/>
                  <a:gd name="T7" fmla="*/ 2147483647 h 45"/>
                  <a:gd name="T8" fmla="*/ 2147483647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0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7 w 16"/>
                  <a:gd name="T1" fmla="*/ 0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0 w 16"/>
                  <a:gd name="T13" fmla="*/ 2147483647 h 19"/>
                  <a:gd name="T14" fmla="*/ 2147483647 w 16"/>
                  <a:gd name="T15" fmla="*/ 2147483647 h 19"/>
                  <a:gd name="T16" fmla="*/ 2147483647 w 16"/>
                  <a:gd name="T17" fmla="*/ 0 h 19"/>
                  <a:gd name="T18" fmla="*/ 2147483647 w 16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1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7 w 14"/>
                  <a:gd name="T1" fmla="*/ 0 h 16"/>
                  <a:gd name="T2" fmla="*/ 2147483647 w 14"/>
                  <a:gd name="T3" fmla="*/ 2147483647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0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0 h 16"/>
                  <a:gd name="T18" fmla="*/ 2147483647 w 14"/>
                  <a:gd name="T19" fmla="*/ 2147483647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2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3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7 w 3"/>
                  <a:gd name="T1" fmla="*/ 2147483647 h 45"/>
                  <a:gd name="T2" fmla="*/ 2147483647 w 3"/>
                  <a:gd name="T3" fmla="*/ 2147483647 h 45"/>
                  <a:gd name="T4" fmla="*/ 2147483647 w 3"/>
                  <a:gd name="T5" fmla="*/ 2147483647 h 45"/>
                  <a:gd name="T6" fmla="*/ 2147483647 w 3"/>
                  <a:gd name="T7" fmla="*/ 2147483647 h 45"/>
                  <a:gd name="T8" fmla="*/ 2147483647 w 3"/>
                  <a:gd name="T9" fmla="*/ 2147483647 h 45"/>
                  <a:gd name="T10" fmla="*/ 2147483647 w 3"/>
                  <a:gd name="T11" fmla="*/ 2147483647 h 45"/>
                  <a:gd name="T12" fmla="*/ 0 w 3"/>
                  <a:gd name="T13" fmla="*/ 2147483647 h 45"/>
                  <a:gd name="T14" fmla="*/ 2147483647 w 3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4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7 w 3"/>
                  <a:gd name="T1" fmla="*/ 2147483647 h 44"/>
                  <a:gd name="T2" fmla="*/ 2147483647 w 3"/>
                  <a:gd name="T3" fmla="*/ 2147483647 h 44"/>
                  <a:gd name="T4" fmla="*/ 2147483647 w 3"/>
                  <a:gd name="T5" fmla="*/ 2147483647 h 44"/>
                  <a:gd name="T6" fmla="*/ 2147483647 w 3"/>
                  <a:gd name="T7" fmla="*/ 2147483647 h 44"/>
                  <a:gd name="T8" fmla="*/ 0 w 3"/>
                  <a:gd name="T9" fmla="*/ 2147483647 h 44"/>
                  <a:gd name="T10" fmla="*/ 2147483647 w 3"/>
                  <a:gd name="T11" fmla="*/ 0 h 44"/>
                  <a:gd name="T12" fmla="*/ 2147483647 w 3"/>
                  <a:gd name="T13" fmla="*/ 2147483647 h 44"/>
                  <a:gd name="T14" fmla="*/ 2147483647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5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7 w 2"/>
                  <a:gd name="T1" fmla="*/ 2147483647 h 36"/>
                  <a:gd name="T2" fmla="*/ 2147483647 w 2"/>
                  <a:gd name="T3" fmla="*/ 2147483647 h 36"/>
                  <a:gd name="T4" fmla="*/ 0 w 2"/>
                  <a:gd name="T5" fmla="*/ 2147483647 h 36"/>
                  <a:gd name="T6" fmla="*/ 2147483647 w 2"/>
                  <a:gd name="T7" fmla="*/ 0 h 36"/>
                  <a:gd name="T8" fmla="*/ 2147483647 w 2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6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7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7 w 4"/>
                  <a:gd name="T1" fmla="*/ 0 h 45"/>
                  <a:gd name="T2" fmla="*/ 2147483647 w 4"/>
                  <a:gd name="T3" fmla="*/ 2147483647 h 45"/>
                  <a:gd name="T4" fmla="*/ 2147483647 w 4"/>
                  <a:gd name="T5" fmla="*/ 2147483647 h 45"/>
                  <a:gd name="T6" fmla="*/ 2147483647 w 4"/>
                  <a:gd name="T7" fmla="*/ 0 h 45"/>
                  <a:gd name="T8" fmla="*/ 2147483647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68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7 w 13"/>
                  <a:gd name="T3" fmla="*/ 0 h 15"/>
                  <a:gd name="T4" fmla="*/ 2147483647 w 13"/>
                  <a:gd name="T5" fmla="*/ 0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2147483647 w 13"/>
                  <a:gd name="T11" fmla="*/ 2147483647 h 15"/>
                  <a:gd name="T12" fmla="*/ 0 w 13"/>
                  <a:gd name="T13" fmla="*/ 2147483647 h 15"/>
                  <a:gd name="T14" fmla="*/ 0 w 13"/>
                  <a:gd name="T15" fmla="*/ 2147483647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</p:grpSp>
        <p:grpSp>
          <p:nvGrpSpPr>
            <p:cNvPr id="26" name="Group 412"/>
            <p:cNvGrpSpPr>
              <a:grpSpLocks/>
            </p:cNvGrpSpPr>
            <p:nvPr/>
          </p:nvGrpSpPr>
          <p:grpSpPr bwMode="auto">
            <a:xfrm>
              <a:off x="1270000" y="4470400"/>
              <a:ext cx="7010400" cy="1000125"/>
              <a:chOff x="1371600" y="1447800"/>
              <a:chExt cx="7010400" cy="1000125"/>
            </a:xfrm>
          </p:grpSpPr>
          <p:sp>
            <p:nvSpPr>
              <p:cNvPr id="29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589" y="1447800"/>
                <a:ext cx="5410043" cy="400050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2000"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ound Single Corner Rectangle 403">
                <a:hlinkClick r:id="rId5" action="ppaction://program"/>
              </p:cNvPr>
              <p:cNvSpPr/>
              <p:nvPr/>
            </p:nvSpPr>
            <p:spPr bwMode="auto">
              <a:xfrm>
                <a:off x="1371589" y="1752600"/>
                <a:ext cx="7010197" cy="695325"/>
              </a:xfrm>
              <a:prstGeom prst="round1Rect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2000"/>
              </a:p>
            </p:txBody>
          </p:sp>
        </p:grpSp>
        <p:sp>
          <p:nvSpPr>
            <p:cNvPr id="4146" name="TextBox 34"/>
            <p:cNvSpPr txBox="1">
              <a:spLocks noChangeArrowheads="1"/>
            </p:cNvSpPr>
            <p:nvPr/>
          </p:nvSpPr>
          <p:spPr bwMode="auto">
            <a:xfrm>
              <a:off x="1441450" y="4792663"/>
              <a:ext cx="6172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/>
              <a:r>
                <a:rPr lang="en-US" b="1" dirty="0" err="1">
                  <a:solidFill>
                    <a:srgbClr val="FFFF00"/>
                  </a:solidFill>
                </a:rPr>
                <a:t>Định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lí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Py</a:t>
              </a:r>
              <a:r>
                <a:rPr lang="en-US" b="1" dirty="0">
                  <a:solidFill>
                    <a:srgbClr val="FFFF00"/>
                  </a:solidFill>
                </a:rPr>
                <a:t> – </a:t>
              </a:r>
              <a:r>
                <a:rPr lang="en-US" b="1" dirty="0" err="1">
                  <a:solidFill>
                    <a:srgbClr val="FFFF00"/>
                  </a:solidFill>
                </a:rPr>
                <a:t>ta</a:t>
              </a:r>
              <a:r>
                <a:rPr lang="en-US" b="1" dirty="0">
                  <a:solidFill>
                    <a:srgbClr val="FFFF00"/>
                  </a:solidFill>
                </a:rPr>
                <a:t> - go</a:t>
              </a:r>
            </a:p>
          </p:txBody>
        </p:sp>
        <p:graphicFrame>
          <p:nvGraphicFramePr>
            <p:cNvPr id="4147" name="Object 10"/>
            <p:cNvGraphicFramePr>
              <a:graphicFrameLocks noChangeAspect="1"/>
            </p:cNvGraphicFramePr>
            <p:nvPr/>
          </p:nvGraphicFramePr>
          <p:xfrm>
            <a:off x="8180155" y="4784725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29" name="CorelDRAW" r:id="rId14" imgW="629280" imgH="613080" progId="">
                    <p:embed/>
                  </p:oleObj>
                </mc:Choice>
                <mc:Fallback>
                  <p:oleObj name="CorelDRAW" r:id="rId14" imgW="629280" imgH="61308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0155" y="4784725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5" name="Object 11"/>
          <p:cNvGraphicFramePr>
            <a:graphicFrameLocks noChangeAspect="1"/>
          </p:cNvGraphicFramePr>
          <p:nvPr/>
        </p:nvGraphicFramePr>
        <p:xfrm>
          <a:off x="155575" y="4185047"/>
          <a:ext cx="762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CorelDRAW" r:id="rId15" imgW="629280" imgH="613080" progId="">
                  <p:embed/>
                </p:oleObj>
              </mc:Choice>
              <mc:Fallback>
                <p:oleObj name="CorelDRAW" r:id="rId15" imgW="629280" imgH="61308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4185047"/>
                        <a:ext cx="7620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186"/>
          <p:cNvGrpSpPr>
            <a:grpSpLocks/>
          </p:cNvGrpSpPr>
          <p:nvPr/>
        </p:nvGrpSpPr>
        <p:grpSpPr bwMode="auto">
          <a:xfrm>
            <a:off x="896938" y="3213498"/>
            <a:ext cx="8083550" cy="921544"/>
            <a:chOff x="896938" y="5503863"/>
            <a:chExt cx="8084223" cy="1228725"/>
          </a:xfrm>
        </p:grpSpPr>
        <p:grpSp>
          <p:nvGrpSpPr>
            <p:cNvPr id="28" name="Group 272"/>
            <p:cNvGrpSpPr>
              <a:grpSpLocks/>
            </p:cNvGrpSpPr>
            <p:nvPr/>
          </p:nvGrpSpPr>
          <p:grpSpPr bwMode="auto">
            <a:xfrm>
              <a:off x="896938" y="6008688"/>
              <a:ext cx="384175" cy="287337"/>
              <a:chOff x="1197921" y="858837"/>
              <a:chExt cx="384442" cy="287338"/>
            </a:xfrm>
          </p:grpSpPr>
          <p:sp>
            <p:nvSpPr>
              <p:cNvPr id="4125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7 w 21"/>
                  <a:gd name="T3" fmla="*/ 0 h 24"/>
                  <a:gd name="T4" fmla="*/ 2147483647 w 21"/>
                  <a:gd name="T5" fmla="*/ 2147483647 h 24"/>
                  <a:gd name="T6" fmla="*/ 0 w 21"/>
                  <a:gd name="T7" fmla="*/ 2147483647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26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7 w 6"/>
                  <a:gd name="T1" fmla="*/ 0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2147483647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0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27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2147483647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0 h 9"/>
                  <a:gd name="T18" fmla="*/ 2147483647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28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29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7 w 1"/>
                  <a:gd name="T3" fmla="*/ 2147483647 h 24"/>
                  <a:gd name="T4" fmla="*/ 0 w 1"/>
                  <a:gd name="T5" fmla="*/ 2147483647 h 24"/>
                  <a:gd name="T6" fmla="*/ 0 w 1"/>
                  <a:gd name="T7" fmla="*/ 2147483647 h 24"/>
                  <a:gd name="T8" fmla="*/ 2147483647 w 1"/>
                  <a:gd name="T9" fmla="*/ 2147483647 h 24"/>
                  <a:gd name="T10" fmla="*/ 0 w 1"/>
                  <a:gd name="T11" fmla="*/ 2147483647 h 24"/>
                  <a:gd name="T12" fmla="*/ 0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0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0 w 1"/>
                  <a:gd name="T7" fmla="*/ 2147483647 h 24"/>
                  <a:gd name="T8" fmla="*/ 0 w 1"/>
                  <a:gd name="T9" fmla="*/ 2147483647 h 24"/>
                  <a:gd name="T10" fmla="*/ 0 w 1"/>
                  <a:gd name="T11" fmla="*/ 0 h 24"/>
                  <a:gd name="T12" fmla="*/ 2147483647 w 1"/>
                  <a:gd name="T13" fmla="*/ 2147483647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1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7 w 1"/>
                  <a:gd name="T1" fmla="*/ 2147483647 h 19"/>
                  <a:gd name="T2" fmla="*/ 2147483647 w 1"/>
                  <a:gd name="T3" fmla="*/ 2147483647 h 19"/>
                  <a:gd name="T4" fmla="*/ 0 w 1"/>
                  <a:gd name="T5" fmla="*/ 2147483647 h 19"/>
                  <a:gd name="T6" fmla="*/ 2147483647 w 1"/>
                  <a:gd name="T7" fmla="*/ 0 h 19"/>
                  <a:gd name="T8" fmla="*/ 2147483647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2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7 w 2"/>
                  <a:gd name="T1" fmla="*/ 0 h 24"/>
                  <a:gd name="T2" fmla="*/ 2147483647 w 2"/>
                  <a:gd name="T3" fmla="*/ 2147483647 h 24"/>
                  <a:gd name="T4" fmla="*/ 2147483647 w 2"/>
                  <a:gd name="T5" fmla="*/ 2147483647 h 24"/>
                  <a:gd name="T6" fmla="*/ 2147483647 w 2"/>
                  <a:gd name="T7" fmla="*/ 0 h 24"/>
                  <a:gd name="T8" fmla="*/ 2147483647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3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7 w 1"/>
                  <a:gd name="T1" fmla="*/ 0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4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7 w 57"/>
                  <a:gd name="T1" fmla="*/ 0 h 45"/>
                  <a:gd name="T2" fmla="*/ 2147483647 w 57"/>
                  <a:gd name="T3" fmla="*/ 0 h 45"/>
                  <a:gd name="T4" fmla="*/ 2147483647 w 57"/>
                  <a:gd name="T5" fmla="*/ 2147483647 h 45"/>
                  <a:gd name="T6" fmla="*/ 2147483647 w 57"/>
                  <a:gd name="T7" fmla="*/ 2147483647 h 45"/>
                  <a:gd name="T8" fmla="*/ 2147483647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5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7 w 16"/>
                  <a:gd name="T1" fmla="*/ 0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0 w 16"/>
                  <a:gd name="T13" fmla="*/ 2147483647 h 19"/>
                  <a:gd name="T14" fmla="*/ 2147483647 w 16"/>
                  <a:gd name="T15" fmla="*/ 2147483647 h 19"/>
                  <a:gd name="T16" fmla="*/ 2147483647 w 16"/>
                  <a:gd name="T17" fmla="*/ 0 h 19"/>
                  <a:gd name="T18" fmla="*/ 2147483647 w 16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6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7 w 14"/>
                  <a:gd name="T1" fmla="*/ 0 h 16"/>
                  <a:gd name="T2" fmla="*/ 2147483647 w 14"/>
                  <a:gd name="T3" fmla="*/ 2147483647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0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0 h 16"/>
                  <a:gd name="T18" fmla="*/ 2147483647 w 14"/>
                  <a:gd name="T19" fmla="*/ 2147483647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7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8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7 w 3"/>
                  <a:gd name="T1" fmla="*/ 2147483647 h 45"/>
                  <a:gd name="T2" fmla="*/ 2147483647 w 3"/>
                  <a:gd name="T3" fmla="*/ 2147483647 h 45"/>
                  <a:gd name="T4" fmla="*/ 2147483647 w 3"/>
                  <a:gd name="T5" fmla="*/ 2147483647 h 45"/>
                  <a:gd name="T6" fmla="*/ 2147483647 w 3"/>
                  <a:gd name="T7" fmla="*/ 2147483647 h 45"/>
                  <a:gd name="T8" fmla="*/ 2147483647 w 3"/>
                  <a:gd name="T9" fmla="*/ 2147483647 h 45"/>
                  <a:gd name="T10" fmla="*/ 2147483647 w 3"/>
                  <a:gd name="T11" fmla="*/ 2147483647 h 45"/>
                  <a:gd name="T12" fmla="*/ 0 w 3"/>
                  <a:gd name="T13" fmla="*/ 2147483647 h 45"/>
                  <a:gd name="T14" fmla="*/ 2147483647 w 3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39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7 w 3"/>
                  <a:gd name="T1" fmla="*/ 2147483647 h 44"/>
                  <a:gd name="T2" fmla="*/ 2147483647 w 3"/>
                  <a:gd name="T3" fmla="*/ 2147483647 h 44"/>
                  <a:gd name="T4" fmla="*/ 2147483647 w 3"/>
                  <a:gd name="T5" fmla="*/ 2147483647 h 44"/>
                  <a:gd name="T6" fmla="*/ 2147483647 w 3"/>
                  <a:gd name="T7" fmla="*/ 2147483647 h 44"/>
                  <a:gd name="T8" fmla="*/ 0 w 3"/>
                  <a:gd name="T9" fmla="*/ 2147483647 h 44"/>
                  <a:gd name="T10" fmla="*/ 2147483647 w 3"/>
                  <a:gd name="T11" fmla="*/ 0 h 44"/>
                  <a:gd name="T12" fmla="*/ 2147483647 w 3"/>
                  <a:gd name="T13" fmla="*/ 2147483647 h 44"/>
                  <a:gd name="T14" fmla="*/ 2147483647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40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7 w 2"/>
                  <a:gd name="T1" fmla="*/ 2147483647 h 36"/>
                  <a:gd name="T2" fmla="*/ 2147483647 w 2"/>
                  <a:gd name="T3" fmla="*/ 2147483647 h 36"/>
                  <a:gd name="T4" fmla="*/ 0 w 2"/>
                  <a:gd name="T5" fmla="*/ 2147483647 h 36"/>
                  <a:gd name="T6" fmla="*/ 2147483647 w 2"/>
                  <a:gd name="T7" fmla="*/ 0 h 36"/>
                  <a:gd name="T8" fmla="*/ 2147483647 w 2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41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7 w 5"/>
                  <a:gd name="T1" fmla="*/ 0 h 45"/>
                  <a:gd name="T2" fmla="*/ 2147483647 w 5"/>
                  <a:gd name="T3" fmla="*/ 2147483647 h 45"/>
                  <a:gd name="T4" fmla="*/ 2147483647 w 5"/>
                  <a:gd name="T5" fmla="*/ 2147483647 h 45"/>
                  <a:gd name="T6" fmla="*/ 2147483647 w 5"/>
                  <a:gd name="T7" fmla="*/ 0 h 45"/>
                  <a:gd name="T8" fmla="*/ 2147483647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42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7 w 4"/>
                  <a:gd name="T1" fmla="*/ 0 h 45"/>
                  <a:gd name="T2" fmla="*/ 2147483647 w 4"/>
                  <a:gd name="T3" fmla="*/ 2147483647 h 45"/>
                  <a:gd name="T4" fmla="*/ 2147483647 w 4"/>
                  <a:gd name="T5" fmla="*/ 2147483647 h 45"/>
                  <a:gd name="T6" fmla="*/ 2147483647 w 4"/>
                  <a:gd name="T7" fmla="*/ 0 h 45"/>
                  <a:gd name="T8" fmla="*/ 2147483647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  <p:sp>
            <p:nvSpPr>
              <p:cNvPr id="4143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7 w 13"/>
                  <a:gd name="T3" fmla="*/ 0 h 15"/>
                  <a:gd name="T4" fmla="*/ 2147483647 w 13"/>
                  <a:gd name="T5" fmla="*/ 0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2147483647 w 13"/>
                  <a:gd name="T11" fmla="*/ 2147483647 h 15"/>
                  <a:gd name="T12" fmla="*/ 0 w 13"/>
                  <a:gd name="T13" fmla="*/ 2147483647 h 15"/>
                  <a:gd name="T14" fmla="*/ 0 w 13"/>
                  <a:gd name="T15" fmla="*/ 2147483647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/>
              </a:p>
            </p:txBody>
          </p:sp>
        </p:grpSp>
        <p:grpSp>
          <p:nvGrpSpPr>
            <p:cNvPr id="31" name="Group 412"/>
            <p:cNvGrpSpPr>
              <a:grpSpLocks/>
            </p:cNvGrpSpPr>
            <p:nvPr/>
          </p:nvGrpSpPr>
          <p:grpSpPr bwMode="auto">
            <a:xfrm>
              <a:off x="1289050" y="5503863"/>
              <a:ext cx="7010400" cy="1000125"/>
              <a:chOff x="1371600" y="1447800"/>
              <a:chExt cx="7010400" cy="1000125"/>
            </a:xfrm>
          </p:grpSpPr>
          <p:sp>
            <p:nvSpPr>
              <p:cNvPr id="402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633" y="1447800"/>
                <a:ext cx="5410651" cy="400050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2000"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4" name="Round Single Corner Rectangle 403">
                <a:hlinkClick r:id="rId5" action="ppaction://program"/>
              </p:cNvPr>
              <p:cNvSpPr/>
              <p:nvPr/>
            </p:nvSpPr>
            <p:spPr bwMode="auto">
              <a:xfrm>
                <a:off x="1371633" y="1752600"/>
                <a:ext cx="7010984" cy="695325"/>
              </a:xfrm>
              <a:prstGeom prst="round1Rect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2000"/>
              </a:p>
            </p:txBody>
          </p:sp>
        </p:grpSp>
        <p:sp>
          <p:nvSpPr>
            <p:cNvPr id="4121" name="TextBox 34"/>
            <p:cNvSpPr txBox="1">
              <a:spLocks noChangeArrowheads="1"/>
            </p:cNvSpPr>
            <p:nvPr/>
          </p:nvSpPr>
          <p:spPr bwMode="auto">
            <a:xfrm>
              <a:off x="1250950" y="5902326"/>
              <a:ext cx="70548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5888" indent="-115888"/>
              <a:r>
                <a:rPr lang="en-US" b="1" dirty="0" err="1">
                  <a:solidFill>
                    <a:srgbClr val="FFFF00"/>
                  </a:solidFill>
                </a:rPr>
                <a:t>Các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trường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hợp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bằng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nhau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của</a:t>
              </a:r>
              <a:r>
                <a:rPr lang="en-US" b="1" dirty="0">
                  <a:solidFill>
                    <a:srgbClr val="FFFF00"/>
                  </a:solidFill>
                </a:rPr>
                <a:t> tam </a:t>
              </a:r>
              <a:r>
                <a:rPr lang="en-US" b="1" dirty="0" err="1">
                  <a:solidFill>
                    <a:srgbClr val="FFFF00"/>
                  </a:solidFill>
                </a:rPr>
                <a:t>giác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</a:rPr>
                <a:t>vuông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4122" name="Object 12"/>
            <p:cNvGraphicFramePr>
              <a:graphicFrameLocks noChangeAspect="1"/>
            </p:cNvGraphicFramePr>
            <p:nvPr/>
          </p:nvGraphicFramePr>
          <p:xfrm>
            <a:off x="8219161" y="5989638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31" name="CorelDRAW" r:id="rId16" imgW="629280" imgH="613080" progId="">
                    <p:embed/>
                  </p:oleObj>
                </mc:Choice>
                <mc:Fallback>
                  <p:oleObj name="CorelDRAW" r:id="rId16" imgW="629280" imgH="61308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9161" y="5989638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17" name="Line 181"/>
          <p:cNvSpPr>
            <a:spLocks noChangeShapeType="1"/>
          </p:cNvSpPr>
          <p:nvPr/>
        </p:nvSpPr>
        <p:spPr bwMode="auto">
          <a:xfrm flipH="1">
            <a:off x="6800850" y="2343150"/>
            <a:ext cx="800100" cy="714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Oval 182"/>
          <p:cNvSpPr>
            <a:spLocks noChangeArrowheads="1"/>
          </p:cNvSpPr>
          <p:nvPr/>
        </p:nvSpPr>
        <p:spPr bwMode="auto">
          <a:xfrm>
            <a:off x="1485900" y="442912"/>
            <a:ext cx="285750" cy="214313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8348"/>
            <a:ext cx="8839200" cy="63460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u="sng" dirty="0" smtClean="0">
                <a:solidFill>
                  <a:srgbClr val="FF0000"/>
                </a:solidFill>
                <a:latin typeface="VNI-Cooper" pitchFamily="2" charset="0"/>
              </a:rPr>
              <a:t>NHAÉC LAÏI KIEÁN THÖÙC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47" name="Text Box 3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2971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4000" b="1" smtClean="0">
                <a:latin typeface="VNI-Aptima" pitchFamily="2" charset="0"/>
              </a:rPr>
              <a:t>Haõy cho bieát trong caùc hình sau ,hình naøo laø moät tam giaùc 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975247"/>
            <a:ext cx="3962400" cy="2911079"/>
            <a:chOff x="0" y="1659"/>
            <a:chExt cx="2496" cy="2445"/>
          </a:xfrm>
        </p:grpSpPr>
        <p:pic>
          <p:nvPicPr>
            <p:cNvPr id="2049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59"/>
              <a:ext cx="249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 Box 6"/>
            <p:cNvSpPr txBox="1">
              <a:spLocks noChangeArrowheads="1"/>
            </p:cNvSpPr>
            <p:nvPr/>
          </p:nvSpPr>
          <p:spPr bwMode="auto">
            <a:xfrm>
              <a:off x="912" y="3600"/>
              <a:ext cx="384" cy="50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300" b="1" dirty="0">
                  <a:solidFill>
                    <a:srgbClr val="FF0000"/>
                  </a:solidFill>
                  <a:latin typeface="VNI-Times" pitchFamily="2" charset="0"/>
                </a:rPr>
                <a:t>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7601" y="2228851"/>
            <a:ext cx="2130425" cy="2443163"/>
            <a:chOff x="2304" y="1872"/>
            <a:chExt cx="1342" cy="2052"/>
          </a:xfrm>
        </p:grpSpPr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" y="1872"/>
              <a:ext cx="134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784" y="3420"/>
              <a:ext cx="384" cy="50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300" b="1">
                  <a:solidFill>
                    <a:srgbClr val="FF0000"/>
                  </a:solidFill>
                  <a:latin typeface="VNI-Times" pitchFamily="2" charset="0"/>
                </a:rPr>
                <a:t>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8800" y="2514601"/>
            <a:ext cx="3124200" cy="2157413"/>
            <a:chOff x="3552" y="2112"/>
            <a:chExt cx="1968" cy="1812"/>
          </a:xfrm>
        </p:grpSpPr>
        <p:pic>
          <p:nvPicPr>
            <p:cNvPr id="20487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2112"/>
              <a:ext cx="1968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12"/>
            <p:cNvSpPr txBox="1">
              <a:spLocks noChangeArrowheads="1"/>
            </p:cNvSpPr>
            <p:nvPr/>
          </p:nvSpPr>
          <p:spPr bwMode="auto">
            <a:xfrm>
              <a:off x="4341" y="3420"/>
              <a:ext cx="384" cy="50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300" b="1">
                  <a:solidFill>
                    <a:srgbClr val="FF0000"/>
                  </a:solidFill>
                  <a:latin typeface="VNI-Times" pitchFamily="2" charset="0"/>
                </a:rPr>
                <a:t>3</a:t>
              </a:r>
            </a:p>
          </p:txBody>
        </p:sp>
      </p:grp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4514851" y="2320529"/>
          <a:ext cx="112713" cy="15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1" y="2320529"/>
                        <a:ext cx="112713" cy="159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0"/>
            <a:ext cx="8763000" cy="2857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Moät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tam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giaùc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bao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goàm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caùc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yeáu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toá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VNI-Times" pitchFamily="2" charset="0"/>
              </a:rPr>
              <a:t>naøo</a:t>
            </a:r>
            <a:r>
              <a:rPr lang="en-US" sz="2000" b="1" dirty="0" smtClean="0">
                <a:solidFill>
                  <a:srgbClr val="990000"/>
                </a:solidFill>
                <a:latin typeface="VNI-Times" pitchFamily="2" charset="0"/>
              </a:rPr>
              <a:t>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 smtClean="0">
                <a:latin typeface="VNI-Times" pitchFamily="2" charset="0"/>
              </a:rPr>
              <a:t>          </a:t>
            </a:r>
            <a:r>
              <a:rPr lang="en-US" sz="2400" b="1" dirty="0" err="1" smtClean="0">
                <a:latin typeface="VNI-Times" pitchFamily="2" charset="0"/>
              </a:rPr>
              <a:t>Moät</a:t>
            </a:r>
            <a:r>
              <a:rPr lang="en-US" sz="2400" b="1" dirty="0" smtClean="0">
                <a:latin typeface="VNI-Times" pitchFamily="2" charset="0"/>
              </a:rPr>
              <a:t> tam </a:t>
            </a:r>
            <a:r>
              <a:rPr lang="en-US" sz="2400" b="1" dirty="0" err="1" smtClean="0">
                <a:latin typeface="VNI-Times" pitchFamily="2" charset="0"/>
              </a:rPr>
              <a:t>giaùc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coù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ba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goùc</a:t>
            </a:r>
            <a:r>
              <a:rPr lang="en-US" sz="2400" b="1" dirty="0" smtClean="0">
                <a:latin typeface="VNI-Times" pitchFamily="2" charset="0"/>
              </a:rPr>
              <a:t>,</a:t>
            </a:r>
            <a:r>
              <a:rPr lang="vi-VN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ba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caïnh</a:t>
            </a:r>
            <a:r>
              <a:rPr lang="vi-VN" sz="2400" b="1" dirty="0" smtClean="0">
                <a:latin typeface="VNI-Times" pitchFamily="2" charset="0"/>
              </a:rPr>
              <a:t>, ba đỉnh</a:t>
            </a:r>
            <a:endParaRPr lang="en-US" sz="2400" b="1" dirty="0" smtClean="0">
              <a:latin typeface="VNI-Times" pitchFamily="2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dirty="0" smtClean="0">
                <a:latin typeface="VNI-Times" pitchFamily="2" charset="0"/>
              </a:rPr>
              <a:t>          </a:t>
            </a:r>
            <a:r>
              <a:rPr lang="en-US" sz="2400" b="1" dirty="0" err="1" smtClean="0">
                <a:latin typeface="VNI-Times" pitchFamily="2" charset="0"/>
              </a:rPr>
              <a:t>Ba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goùc</a:t>
            </a:r>
            <a:r>
              <a:rPr lang="en-US" sz="2400" b="1" dirty="0" smtClean="0">
                <a:latin typeface="VNI-Times" pitchFamily="2" charset="0"/>
              </a:rPr>
              <a:t> ABC , BAC , ACB </a:t>
            </a:r>
            <a:r>
              <a:rPr lang="vi-VN" sz="2400" b="1" dirty="0" smtClean="0">
                <a:latin typeface="VNI-Times" pitchFamily="2" charset="0"/>
              </a:rPr>
              <a:t>, ba c</a:t>
            </a:r>
            <a:r>
              <a:rPr lang="en-US" sz="2400" b="1" dirty="0" err="1" smtClean="0">
                <a:latin typeface="VNI-Times" pitchFamily="2" charset="0"/>
              </a:rPr>
              <a:t>aïnh</a:t>
            </a:r>
            <a:r>
              <a:rPr lang="vi-VN" sz="2400" b="1" dirty="0" smtClean="0">
                <a:latin typeface="VNI-Times" pitchFamily="2" charset="0"/>
              </a:rPr>
              <a:t> </a:t>
            </a:r>
            <a:r>
              <a:rPr lang="en-US" sz="2400" b="1" dirty="0" smtClean="0">
                <a:latin typeface="VNI-Times" pitchFamily="2" charset="0"/>
              </a:rPr>
              <a:t>AB,</a:t>
            </a:r>
            <a:r>
              <a:rPr lang="vi-VN" sz="2400" b="1" dirty="0" smtClean="0">
                <a:latin typeface="VNI-Times" pitchFamily="2" charset="0"/>
              </a:rPr>
              <a:t> </a:t>
            </a:r>
            <a:r>
              <a:rPr lang="en-US" sz="2400" b="1" dirty="0" smtClean="0">
                <a:latin typeface="VNI-Times" pitchFamily="2" charset="0"/>
              </a:rPr>
              <a:t>AC,</a:t>
            </a:r>
            <a:r>
              <a:rPr lang="vi-VN" sz="2400" b="1" dirty="0" smtClean="0">
                <a:latin typeface="VNI-Times" pitchFamily="2" charset="0"/>
              </a:rPr>
              <a:t> </a:t>
            </a:r>
            <a:r>
              <a:rPr lang="en-US" sz="2400" b="1" dirty="0" smtClean="0">
                <a:latin typeface="VNI-Times" pitchFamily="2" charset="0"/>
              </a:rPr>
              <a:t>BC</a:t>
            </a:r>
            <a:r>
              <a:rPr lang="vi-VN" sz="2400" b="1" dirty="0" smtClean="0">
                <a:latin typeface="VNI-Times" pitchFamily="2" charset="0"/>
              </a:rPr>
              <a:t>, </a:t>
            </a:r>
            <a:r>
              <a:rPr lang="en-US" sz="2400" b="1" dirty="0" err="1" smtClean="0">
                <a:latin typeface="VNI-Times" pitchFamily="2" charset="0"/>
              </a:rPr>
              <a:t>ba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latin typeface="VNI-Times" pitchFamily="2" charset="0"/>
              </a:rPr>
              <a:t>ñænh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vi-VN" sz="2400" b="1" dirty="0" smtClean="0">
                <a:latin typeface="VNI-Times" pitchFamily="2" charset="0"/>
              </a:rPr>
              <a:t>A, B, C </a:t>
            </a:r>
            <a:endParaRPr lang="en-US" sz="2400" b="1" dirty="0" smtClean="0">
              <a:latin typeface="VNI-Times" pitchFamily="2" charset="0"/>
              <a:sym typeface="Wingdings 3" pitchFamily="18" charset="2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95800" y="0"/>
            <a:ext cx="4419600" cy="3196829"/>
            <a:chOff x="2976" y="0"/>
            <a:chExt cx="2784" cy="2685"/>
          </a:xfrm>
        </p:grpSpPr>
        <p:sp>
          <p:nvSpPr>
            <p:cNvPr id="103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976" y="0"/>
              <a:ext cx="2784" cy="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9"/>
            <p:cNvSpPr>
              <a:spLocks noChangeShapeType="1"/>
            </p:cNvSpPr>
            <p:nvPr/>
          </p:nvSpPr>
          <p:spPr bwMode="auto">
            <a:xfrm flipH="1">
              <a:off x="3234" y="278"/>
              <a:ext cx="650" cy="1633"/>
            </a:xfrm>
            <a:prstGeom prst="line">
              <a:avLst/>
            </a:prstGeom>
            <a:noFill/>
            <a:ln w="587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0"/>
            <p:cNvSpPr>
              <a:spLocks noChangeShapeType="1"/>
            </p:cNvSpPr>
            <p:nvPr/>
          </p:nvSpPr>
          <p:spPr bwMode="auto">
            <a:xfrm>
              <a:off x="3221" y="1911"/>
              <a:ext cx="2257" cy="3"/>
            </a:xfrm>
            <a:prstGeom prst="line">
              <a:avLst/>
            </a:prstGeom>
            <a:noFill/>
            <a:ln w="587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1"/>
            <p:cNvSpPr>
              <a:spLocks noChangeShapeType="1"/>
            </p:cNvSpPr>
            <p:nvPr/>
          </p:nvSpPr>
          <p:spPr bwMode="auto">
            <a:xfrm>
              <a:off x="3871" y="287"/>
              <a:ext cx="1607" cy="1633"/>
            </a:xfrm>
            <a:prstGeom prst="line">
              <a:avLst/>
            </a:prstGeom>
            <a:noFill/>
            <a:ln w="587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3773" y="19"/>
              <a:ext cx="8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VNI-Times" pitchFamily="2" charset="0"/>
                </a:rPr>
                <a:t>A</a:t>
              </a:r>
              <a:endParaRPr lang="en-US" sz="2000">
                <a:latin typeface="VNI-Times" pitchFamily="2" charset="0"/>
              </a:endParaRPr>
            </a:p>
          </p:txBody>
        </p:sp>
        <p:sp>
          <p:nvSpPr>
            <p:cNvPr id="1043" name="Rectangle 15"/>
            <p:cNvSpPr>
              <a:spLocks noChangeArrowheads="1"/>
            </p:cNvSpPr>
            <p:nvPr/>
          </p:nvSpPr>
          <p:spPr bwMode="auto">
            <a:xfrm>
              <a:off x="3090" y="1765"/>
              <a:ext cx="10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VNI-Times" pitchFamily="2" charset="0"/>
                </a:rPr>
                <a:t>B</a:t>
              </a:r>
              <a:endParaRPr lang="en-US" sz="2000">
                <a:latin typeface="VNI-Times" pitchFamily="2" charset="0"/>
              </a:endParaRPr>
            </a:p>
          </p:txBody>
        </p:sp>
        <p:sp>
          <p:nvSpPr>
            <p:cNvPr id="1044" name="Rectangle 17"/>
            <p:cNvSpPr>
              <a:spLocks noChangeArrowheads="1"/>
            </p:cNvSpPr>
            <p:nvPr/>
          </p:nvSpPr>
          <p:spPr bwMode="auto">
            <a:xfrm>
              <a:off x="5539" y="1766"/>
              <a:ext cx="10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VNI-Times" pitchFamily="2" charset="0"/>
                </a:rPr>
                <a:t>C</a:t>
              </a:r>
              <a:endParaRPr lang="en-US" sz="2000">
                <a:latin typeface="VNI-Times" pitchFamily="2" charset="0"/>
              </a:endParaRPr>
            </a:p>
          </p:txBody>
        </p:sp>
      </p:grp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1884904" y="3172126"/>
            <a:ext cx="28733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189704" y="3172126"/>
            <a:ext cx="2889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3046320" y="3131934"/>
            <a:ext cx="2889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817720" y="3131934"/>
            <a:ext cx="287337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975083" y="3137798"/>
            <a:ext cx="288925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3687744" y="3137798"/>
            <a:ext cx="28733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/>
      <p:bldP spid="7186" grpId="0" animBg="1"/>
      <p:bldP spid="7187" grpId="0" animBg="1"/>
      <p:bldP spid="7188" grpId="0" animBg="1"/>
      <p:bldP spid="719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5"/>
          <p:cNvSpPr>
            <a:spLocks noChangeArrowheads="1"/>
          </p:cNvSpPr>
          <p:nvPr/>
        </p:nvSpPr>
        <p:spPr bwMode="auto">
          <a:xfrm>
            <a:off x="939800" y="535781"/>
            <a:ext cx="2286000" cy="1314450"/>
          </a:xfrm>
          <a:prstGeom prst="triangle">
            <a:avLst>
              <a:gd name="adj" fmla="val 50000"/>
            </a:avLst>
          </a:prstGeom>
          <a:solidFill>
            <a:srgbClr val="7BFDD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16"/>
          <p:cNvSpPr>
            <a:spLocks noChangeArrowheads="1"/>
          </p:cNvSpPr>
          <p:nvPr/>
        </p:nvSpPr>
        <p:spPr bwMode="auto">
          <a:xfrm rot="1585097">
            <a:off x="5675314" y="1434703"/>
            <a:ext cx="3228975" cy="889397"/>
          </a:xfrm>
          <a:prstGeom prst="rtTriangle">
            <a:avLst/>
          </a:prstGeom>
          <a:solidFill>
            <a:srgbClr val="FDD3DA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8" name="Flowchart: Merge 4"/>
          <p:cNvSpPr>
            <a:spLocks noChangeArrowheads="1"/>
          </p:cNvSpPr>
          <p:nvPr/>
        </p:nvSpPr>
        <p:spPr bwMode="auto">
          <a:xfrm rot="-1710845">
            <a:off x="2919413" y="2107407"/>
            <a:ext cx="1909762" cy="373856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auto">
          <a:xfrm rot="864534">
            <a:off x="863601" y="3193256"/>
            <a:ext cx="4752975" cy="1314450"/>
          </a:xfrm>
          <a:prstGeom prst="triangle">
            <a:avLst>
              <a:gd name="adj" fmla="val 50000"/>
            </a:avLst>
          </a:prstGeom>
          <a:solidFill>
            <a:srgbClr val="F30903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59415">
            <a:off x="5390754" y="2112566"/>
            <a:ext cx="2545556" cy="296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364" y="109538"/>
            <a:ext cx="1476375" cy="1220391"/>
            <a:chOff x="273" y="560"/>
            <a:chExt cx="1218" cy="1344"/>
          </a:xfrm>
        </p:grpSpPr>
        <p:pic>
          <p:nvPicPr>
            <p:cNvPr id="5129" name="Picture 5" descr="pro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" y="560"/>
              <a:ext cx="121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408" y="664"/>
              <a:ext cx="1010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</a:rPr>
                <a:t>Tiết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17</a:t>
              </a:r>
              <a:endParaRPr lang="en-US" sz="2400" b="1" dirty="0">
                <a:solidFill>
                  <a:schemeClr val="bg1"/>
                </a:solidFill>
                <a:latin typeface="VN-NTime"/>
              </a:endParaRPr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92275" y="203598"/>
            <a:ext cx="6705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§1.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TỔNG BA GÓC CỦA MỘT TAM GIÁC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-28575"/>
            <a:ext cx="9164638" cy="5187554"/>
            <a:chOff x="0" y="-24"/>
            <a:chExt cx="5773" cy="4357"/>
          </a:xfrm>
        </p:grpSpPr>
        <p:pic>
          <p:nvPicPr>
            <p:cNvPr id="5125" name="Picture 27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28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9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30" descr="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Freeform 32"/>
          <p:cNvSpPr>
            <a:spLocks/>
          </p:cNvSpPr>
          <p:nvPr/>
        </p:nvSpPr>
        <p:spPr bwMode="auto">
          <a:xfrm>
            <a:off x="4013201" y="2818210"/>
            <a:ext cx="4429125" cy="1565672"/>
          </a:xfrm>
          <a:custGeom>
            <a:avLst/>
            <a:gdLst>
              <a:gd name="T0" fmla="*/ 0 w 2976"/>
              <a:gd name="T1" fmla="*/ 2147483647 h 1584"/>
              <a:gd name="T2" fmla="*/ 2147483647 w 2976"/>
              <a:gd name="T3" fmla="*/ 0 h 1584"/>
              <a:gd name="T4" fmla="*/ 2147483647 w 2976"/>
              <a:gd name="T5" fmla="*/ 2147483647 h 1584"/>
              <a:gd name="T6" fmla="*/ 0 w 2976"/>
              <a:gd name="T7" fmla="*/ 2147483647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2976"/>
              <a:gd name="T13" fmla="*/ 0 h 1584"/>
              <a:gd name="T14" fmla="*/ 2976 w 2976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6" h="1584">
                <a:moveTo>
                  <a:pt x="0" y="1584"/>
                </a:moveTo>
                <a:lnTo>
                  <a:pt x="1008" y="0"/>
                </a:lnTo>
                <a:lnTo>
                  <a:pt x="2976" y="1584"/>
                </a:lnTo>
                <a:lnTo>
                  <a:pt x="0" y="1584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>
            <a:off x="4032250" y="3749278"/>
            <a:ext cx="977900" cy="642938"/>
          </a:xfrm>
          <a:custGeom>
            <a:avLst/>
            <a:gdLst>
              <a:gd name="T0" fmla="*/ 2147483647 w 616"/>
              <a:gd name="T1" fmla="*/ 0 h 540"/>
              <a:gd name="T2" fmla="*/ 2147483647 w 616"/>
              <a:gd name="T3" fmla="*/ 2147483647 h 540"/>
              <a:gd name="T4" fmla="*/ 2147483647 w 616"/>
              <a:gd name="T5" fmla="*/ 2147483647 h 540"/>
              <a:gd name="T6" fmla="*/ 2147483647 w 616"/>
              <a:gd name="T7" fmla="*/ 2147483647 h 540"/>
              <a:gd name="T8" fmla="*/ 2147483647 w 616"/>
              <a:gd name="T9" fmla="*/ 2147483647 h 540"/>
              <a:gd name="T10" fmla="*/ 2147483647 w 616"/>
              <a:gd name="T11" fmla="*/ 2147483647 h 540"/>
              <a:gd name="T12" fmla="*/ 2147483647 w 616"/>
              <a:gd name="T13" fmla="*/ 2147483647 h 540"/>
              <a:gd name="T14" fmla="*/ 2147483647 w 616"/>
              <a:gd name="T15" fmla="*/ 2147483647 h 540"/>
              <a:gd name="T16" fmla="*/ 2147483647 w 616"/>
              <a:gd name="T17" fmla="*/ 2147483647 h 540"/>
              <a:gd name="T18" fmla="*/ 0 w 616"/>
              <a:gd name="T19" fmla="*/ 2147483647 h 540"/>
              <a:gd name="T20" fmla="*/ 2147483647 w 616"/>
              <a:gd name="T21" fmla="*/ 0 h 5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6"/>
              <a:gd name="T34" fmla="*/ 0 h 540"/>
              <a:gd name="T35" fmla="*/ 616 w 616"/>
              <a:gd name="T36" fmla="*/ 540 h 5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6" h="540">
                <a:moveTo>
                  <a:pt x="388" y="0"/>
                </a:moveTo>
                <a:cubicBezTo>
                  <a:pt x="402" y="21"/>
                  <a:pt x="406" y="36"/>
                  <a:pt x="424" y="54"/>
                </a:cubicBezTo>
                <a:cubicBezTo>
                  <a:pt x="428" y="67"/>
                  <a:pt x="440" y="77"/>
                  <a:pt x="442" y="90"/>
                </a:cubicBezTo>
                <a:cubicBezTo>
                  <a:pt x="443" y="97"/>
                  <a:pt x="441" y="197"/>
                  <a:pt x="460" y="216"/>
                </a:cubicBezTo>
                <a:cubicBezTo>
                  <a:pt x="470" y="226"/>
                  <a:pt x="484" y="232"/>
                  <a:pt x="496" y="240"/>
                </a:cubicBezTo>
                <a:cubicBezTo>
                  <a:pt x="502" y="244"/>
                  <a:pt x="514" y="252"/>
                  <a:pt x="514" y="252"/>
                </a:cubicBezTo>
                <a:cubicBezTo>
                  <a:pt x="547" y="302"/>
                  <a:pt x="533" y="412"/>
                  <a:pt x="592" y="432"/>
                </a:cubicBezTo>
                <a:cubicBezTo>
                  <a:pt x="609" y="482"/>
                  <a:pt x="583" y="402"/>
                  <a:pt x="604" y="492"/>
                </a:cubicBezTo>
                <a:cubicBezTo>
                  <a:pt x="607" y="504"/>
                  <a:pt x="616" y="528"/>
                  <a:pt x="616" y="528"/>
                </a:cubicBezTo>
                <a:lnTo>
                  <a:pt x="0" y="540"/>
                </a:lnTo>
                <a:lnTo>
                  <a:pt x="388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7213601" y="3831432"/>
            <a:ext cx="1236663" cy="559594"/>
          </a:xfrm>
          <a:custGeom>
            <a:avLst/>
            <a:gdLst>
              <a:gd name="T0" fmla="*/ 2147483647 w 779"/>
              <a:gd name="T1" fmla="*/ 0 h 504"/>
              <a:gd name="T2" fmla="*/ 2147483647 w 779"/>
              <a:gd name="T3" fmla="*/ 2147483647 h 504"/>
              <a:gd name="T4" fmla="*/ 2147483647 w 779"/>
              <a:gd name="T5" fmla="*/ 2147483647 h 504"/>
              <a:gd name="T6" fmla="*/ 2147483647 w 779"/>
              <a:gd name="T7" fmla="*/ 2147483647 h 504"/>
              <a:gd name="T8" fmla="*/ 2147483647 w 779"/>
              <a:gd name="T9" fmla="*/ 2147483647 h 504"/>
              <a:gd name="T10" fmla="*/ 2147483647 w 779"/>
              <a:gd name="T11" fmla="*/ 2147483647 h 504"/>
              <a:gd name="T12" fmla="*/ 2147483647 w 779"/>
              <a:gd name="T13" fmla="*/ 2147483647 h 504"/>
              <a:gd name="T14" fmla="*/ 2147483647 w 779"/>
              <a:gd name="T15" fmla="*/ 2147483647 h 504"/>
              <a:gd name="T16" fmla="*/ 2147483647 w 779"/>
              <a:gd name="T17" fmla="*/ 2147483647 h 504"/>
              <a:gd name="T18" fmla="*/ 2147483647 w 779"/>
              <a:gd name="T19" fmla="*/ 2147483647 h 504"/>
              <a:gd name="T20" fmla="*/ 2147483647 w 779"/>
              <a:gd name="T21" fmla="*/ 2147483647 h 504"/>
              <a:gd name="T22" fmla="*/ 2147483647 w 779"/>
              <a:gd name="T23" fmla="*/ 0 h 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9"/>
              <a:gd name="T37" fmla="*/ 0 h 504"/>
              <a:gd name="T38" fmla="*/ 779 w 779"/>
              <a:gd name="T39" fmla="*/ 504 h 5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9" h="504">
                <a:moveTo>
                  <a:pt x="104" y="0"/>
                </a:moveTo>
                <a:cubicBezTo>
                  <a:pt x="100" y="6"/>
                  <a:pt x="97" y="13"/>
                  <a:pt x="92" y="18"/>
                </a:cubicBezTo>
                <a:cubicBezTo>
                  <a:pt x="87" y="23"/>
                  <a:pt x="78" y="24"/>
                  <a:pt x="74" y="30"/>
                </a:cubicBezTo>
                <a:cubicBezTo>
                  <a:pt x="66" y="42"/>
                  <a:pt x="67" y="58"/>
                  <a:pt x="62" y="72"/>
                </a:cubicBezTo>
                <a:cubicBezTo>
                  <a:pt x="61" y="85"/>
                  <a:pt x="64" y="147"/>
                  <a:pt x="50" y="174"/>
                </a:cubicBezTo>
                <a:cubicBezTo>
                  <a:pt x="41" y="192"/>
                  <a:pt x="26" y="228"/>
                  <a:pt x="26" y="228"/>
                </a:cubicBezTo>
                <a:cubicBezTo>
                  <a:pt x="28" y="258"/>
                  <a:pt x="32" y="288"/>
                  <a:pt x="32" y="318"/>
                </a:cubicBezTo>
                <a:cubicBezTo>
                  <a:pt x="32" y="322"/>
                  <a:pt x="23" y="381"/>
                  <a:pt x="20" y="390"/>
                </a:cubicBezTo>
                <a:cubicBezTo>
                  <a:pt x="12" y="410"/>
                  <a:pt x="3" y="404"/>
                  <a:pt x="2" y="426"/>
                </a:cubicBezTo>
                <a:cubicBezTo>
                  <a:pt x="0" y="452"/>
                  <a:pt x="2" y="478"/>
                  <a:pt x="2" y="504"/>
                </a:cubicBezTo>
                <a:lnTo>
                  <a:pt x="779" y="50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024313" y="3752851"/>
            <a:ext cx="977900" cy="689372"/>
            <a:chOff x="2550" y="2317"/>
            <a:chExt cx="616" cy="579"/>
          </a:xfrm>
        </p:grpSpPr>
        <p:sp>
          <p:nvSpPr>
            <p:cNvPr id="9247" name="Freeform 51"/>
            <p:cNvSpPr>
              <a:spLocks/>
            </p:cNvSpPr>
            <p:nvPr/>
          </p:nvSpPr>
          <p:spPr bwMode="auto">
            <a:xfrm>
              <a:off x="2550" y="2317"/>
              <a:ext cx="616" cy="540"/>
            </a:xfrm>
            <a:custGeom>
              <a:avLst/>
              <a:gdLst>
                <a:gd name="T0" fmla="*/ 388 w 616"/>
                <a:gd name="T1" fmla="*/ 0 h 540"/>
                <a:gd name="T2" fmla="*/ 424 w 616"/>
                <a:gd name="T3" fmla="*/ 54 h 540"/>
                <a:gd name="T4" fmla="*/ 442 w 616"/>
                <a:gd name="T5" fmla="*/ 90 h 540"/>
                <a:gd name="T6" fmla="*/ 460 w 616"/>
                <a:gd name="T7" fmla="*/ 216 h 540"/>
                <a:gd name="T8" fmla="*/ 496 w 616"/>
                <a:gd name="T9" fmla="*/ 240 h 540"/>
                <a:gd name="T10" fmla="*/ 514 w 616"/>
                <a:gd name="T11" fmla="*/ 252 h 540"/>
                <a:gd name="T12" fmla="*/ 592 w 616"/>
                <a:gd name="T13" fmla="*/ 432 h 540"/>
                <a:gd name="T14" fmla="*/ 604 w 616"/>
                <a:gd name="T15" fmla="*/ 492 h 540"/>
                <a:gd name="T16" fmla="*/ 616 w 616"/>
                <a:gd name="T17" fmla="*/ 528 h 540"/>
                <a:gd name="T18" fmla="*/ 0 w 616"/>
                <a:gd name="T19" fmla="*/ 540 h 540"/>
                <a:gd name="T20" fmla="*/ 388 w 616"/>
                <a:gd name="T21" fmla="*/ 0 h 5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6"/>
                <a:gd name="T34" fmla="*/ 0 h 540"/>
                <a:gd name="T35" fmla="*/ 616 w 616"/>
                <a:gd name="T36" fmla="*/ 540 h 5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2620" y="2586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7200900" y="3840954"/>
            <a:ext cx="1250950" cy="627459"/>
            <a:chOff x="4518" y="2374"/>
            <a:chExt cx="788" cy="527"/>
          </a:xfrm>
        </p:grpSpPr>
        <p:sp>
          <p:nvSpPr>
            <p:cNvPr id="9245" name="Freeform 50"/>
            <p:cNvSpPr>
              <a:spLocks/>
            </p:cNvSpPr>
            <p:nvPr/>
          </p:nvSpPr>
          <p:spPr bwMode="auto">
            <a:xfrm>
              <a:off x="4518" y="2374"/>
              <a:ext cx="788" cy="475"/>
            </a:xfrm>
            <a:custGeom>
              <a:avLst/>
              <a:gdLst>
                <a:gd name="T0" fmla="*/ 120 w 779"/>
                <a:gd name="T1" fmla="*/ 0 h 504"/>
                <a:gd name="T2" fmla="*/ 108 w 779"/>
                <a:gd name="T3" fmla="*/ 8 h 504"/>
                <a:gd name="T4" fmla="*/ 90 w 779"/>
                <a:gd name="T5" fmla="*/ 12 h 504"/>
                <a:gd name="T6" fmla="*/ 78 w 779"/>
                <a:gd name="T7" fmla="*/ 28 h 504"/>
                <a:gd name="T8" fmla="*/ 66 w 779"/>
                <a:gd name="T9" fmla="*/ 68 h 504"/>
                <a:gd name="T10" fmla="*/ 26 w 779"/>
                <a:gd name="T11" fmla="*/ 89 h 504"/>
                <a:gd name="T12" fmla="*/ 32 w 779"/>
                <a:gd name="T13" fmla="*/ 123 h 504"/>
                <a:gd name="T14" fmla="*/ 20 w 779"/>
                <a:gd name="T15" fmla="*/ 151 h 504"/>
                <a:gd name="T16" fmla="*/ 2 w 779"/>
                <a:gd name="T17" fmla="*/ 166 h 504"/>
                <a:gd name="T18" fmla="*/ 2 w 779"/>
                <a:gd name="T19" fmla="*/ 196 h 504"/>
                <a:gd name="T20" fmla="*/ 936 w 779"/>
                <a:gd name="T21" fmla="*/ 196 h 504"/>
                <a:gd name="T22" fmla="*/ 120 w 779"/>
                <a:gd name="T23" fmla="*/ 0 h 5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9"/>
                <a:gd name="T37" fmla="*/ 0 h 504"/>
                <a:gd name="T38" fmla="*/ 779 w 779"/>
                <a:gd name="T39" fmla="*/ 504 h 5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8080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Text Box 61"/>
            <p:cNvSpPr txBox="1">
              <a:spLocks noChangeArrowheads="1"/>
            </p:cNvSpPr>
            <p:nvPr/>
          </p:nvSpPr>
          <p:spPr bwMode="auto">
            <a:xfrm>
              <a:off x="4878" y="2591"/>
              <a:ext cx="272" cy="3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5265739" y="2346722"/>
            <a:ext cx="534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457200" y="1962150"/>
            <a:ext cx="43926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rời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rồi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đặt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nó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kề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A.</a:t>
            </a: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381000" y="3105150"/>
            <a:ext cx="3660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rời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rồi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đặt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nó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kề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A.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4498976" y="2800606"/>
            <a:ext cx="1008063" cy="674830"/>
            <a:chOff x="2868" y="1527"/>
            <a:chExt cx="616" cy="552"/>
          </a:xfrm>
        </p:grpSpPr>
        <p:sp>
          <p:nvSpPr>
            <p:cNvPr id="9243" name="Freeform 53"/>
            <p:cNvSpPr>
              <a:spLocks/>
            </p:cNvSpPr>
            <p:nvPr/>
          </p:nvSpPr>
          <p:spPr bwMode="auto">
            <a:xfrm rot="10800000">
              <a:off x="2868" y="1539"/>
              <a:ext cx="616" cy="540"/>
            </a:xfrm>
            <a:custGeom>
              <a:avLst/>
              <a:gdLst>
                <a:gd name="T0" fmla="*/ 388 w 616"/>
                <a:gd name="T1" fmla="*/ 0 h 540"/>
                <a:gd name="T2" fmla="*/ 424 w 616"/>
                <a:gd name="T3" fmla="*/ 54 h 540"/>
                <a:gd name="T4" fmla="*/ 442 w 616"/>
                <a:gd name="T5" fmla="*/ 90 h 540"/>
                <a:gd name="T6" fmla="*/ 460 w 616"/>
                <a:gd name="T7" fmla="*/ 216 h 540"/>
                <a:gd name="T8" fmla="*/ 496 w 616"/>
                <a:gd name="T9" fmla="*/ 240 h 540"/>
                <a:gd name="T10" fmla="*/ 514 w 616"/>
                <a:gd name="T11" fmla="*/ 252 h 540"/>
                <a:gd name="T12" fmla="*/ 592 w 616"/>
                <a:gd name="T13" fmla="*/ 432 h 540"/>
                <a:gd name="T14" fmla="*/ 604 w 616"/>
                <a:gd name="T15" fmla="*/ 492 h 540"/>
                <a:gd name="T16" fmla="*/ 616 w 616"/>
                <a:gd name="T17" fmla="*/ 528 h 540"/>
                <a:gd name="T18" fmla="*/ 0 w 616"/>
                <a:gd name="T19" fmla="*/ 540 h 540"/>
                <a:gd name="T20" fmla="*/ 388 w 616"/>
                <a:gd name="T21" fmla="*/ 0 h 5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6"/>
                <a:gd name="T34" fmla="*/ 0 h 540"/>
                <a:gd name="T35" fmla="*/ 616 w 616"/>
                <a:gd name="T36" fmla="*/ 540 h 5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Text Box 76"/>
            <p:cNvSpPr txBox="1">
              <a:spLocks noChangeArrowheads="1"/>
            </p:cNvSpPr>
            <p:nvPr/>
          </p:nvSpPr>
          <p:spPr bwMode="auto">
            <a:xfrm rot="8235038">
              <a:off x="3092" y="1527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5548313" y="2745581"/>
            <a:ext cx="1223962" cy="647700"/>
            <a:chOff x="3495" y="1474"/>
            <a:chExt cx="771" cy="544"/>
          </a:xfrm>
        </p:grpSpPr>
        <p:sp>
          <p:nvSpPr>
            <p:cNvPr id="9241" name="Freeform 55"/>
            <p:cNvSpPr>
              <a:spLocks/>
            </p:cNvSpPr>
            <p:nvPr/>
          </p:nvSpPr>
          <p:spPr bwMode="auto">
            <a:xfrm rot="10800000">
              <a:off x="3495" y="1543"/>
              <a:ext cx="771" cy="475"/>
            </a:xfrm>
            <a:custGeom>
              <a:avLst/>
              <a:gdLst>
                <a:gd name="T0" fmla="*/ 88 w 779"/>
                <a:gd name="T1" fmla="*/ 0 h 504"/>
                <a:gd name="T2" fmla="*/ 76 w 779"/>
                <a:gd name="T3" fmla="*/ 8 h 504"/>
                <a:gd name="T4" fmla="*/ 58 w 779"/>
                <a:gd name="T5" fmla="*/ 12 h 504"/>
                <a:gd name="T6" fmla="*/ 48 w 779"/>
                <a:gd name="T7" fmla="*/ 28 h 504"/>
                <a:gd name="T8" fmla="*/ 48 w 779"/>
                <a:gd name="T9" fmla="*/ 68 h 504"/>
                <a:gd name="T10" fmla="*/ 26 w 779"/>
                <a:gd name="T11" fmla="*/ 89 h 504"/>
                <a:gd name="T12" fmla="*/ 32 w 779"/>
                <a:gd name="T13" fmla="*/ 123 h 504"/>
                <a:gd name="T14" fmla="*/ 20 w 779"/>
                <a:gd name="T15" fmla="*/ 151 h 504"/>
                <a:gd name="T16" fmla="*/ 2 w 779"/>
                <a:gd name="T17" fmla="*/ 166 h 504"/>
                <a:gd name="T18" fmla="*/ 2 w 779"/>
                <a:gd name="T19" fmla="*/ 196 h 504"/>
                <a:gd name="T20" fmla="*/ 660 w 779"/>
                <a:gd name="T21" fmla="*/ 196 h 504"/>
                <a:gd name="T22" fmla="*/ 88 w 779"/>
                <a:gd name="T23" fmla="*/ 0 h 5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9"/>
                <a:gd name="T37" fmla="*/ 0 h 504"/>
                <a:gd name="T38" fmla="*/ 779 w 779"/>
                <a:gd name="T39" fmla="*/ 504 h 5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Text Box 77"/>
            <p:cNvSpPr txBox="1">
              <a:spLocks noChangeArrowheads="1"/>
            </p:cNvSpPr>
            <p:nvPr/>
          </p:nvSpPr>
          <p:spPr bwMode="auto">
            <a:xfrm rot="11733690">
              <a:off x="3642" y="1474"/>
              <a:ext cx="272" cy="3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sp>
        <p:nvSpPr>
          <p:cNvPr id="12370" name="Text Box 82"/>
          <p:cNvSpPr txBox="1">
            <a:spLocks noChangeArrowheads="1"/>
          </p:cNvSpPr>
          <p:nvPr/>
        </p:nvSpPr>
        <p:spPr bwMode="auto">
          <a:xfrm>
            <a:off x="611188" y="4552950"/>
            <a:ext cx="8532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Nêu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dự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đoán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về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tổng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các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góc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A, B, C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của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 tam </a:t>
            </a:r>
            <a:r>
              <a:rPr lang="en-US" sz="2000" b="1" dirty="0" err="1">
                <a:solidFill>
                  <a:srgbClr val="660033"/>
                </a:solidFill>
                <a:latin typeface="Arial" pitchFamily="34" charset="0"/>
              </a:rPr>
              <a:t>giác</a:t>
            </a:r>
            <a:r>
              <a:rPr lang="en-US" sz="2000" b="1" dirty="0">
                <a:solidFill>
                  <a:srgbClr val="660033"/>
                </a:solidFill>
                <a:latin typeface="Arial" pitchFamily="34" charset="0"/>
              </a:rPr>
              <a:t> ABC</a:t>
            </a:r>
          </a:p>
        </p:txBody>
      </p: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2827339" y="4592241"/>
            <a:ext cx="3132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+ B + C = 180</a:t>
            </a:r>
            <a:r>
              <a:rPr lang="en-US" b="1" baseline="30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927388" y="4607952"/>
            <a:ext cx="144463" cy="53579"/>
            <a:chOff x="884" y="3952"/>
            <a:chExt cx="91" cy="45"/>
          </a:xfrm>
        </p:grpSpPr>
        <p:sp>
          <p:nvSpPr>
            <p:cNvPr id="9239" name="Line 85"/>
            <p:cNvSpPr>
              <a:spLocks noChangeShapeType="1"/>
            </p:cNvSpPr>
            <p:nvPr/>
          </p:nvSpPr>
          <p:spPr bwMode="auto">
            <a:xfrm flipV="1">
              <a:off x="884" y="3952"/>
              <a:ext cx="46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86"/>
            <p:cNvSpPr>
              <a:spLocks noChangeShapeType="1"/>
            </p:cNvSpPr>
            <p:nvPr/>
          </p:nvSpPr>
          <p:spPr bwMode="auto">
            <a:xfrm>
              <a:off x="930" y="3952"/>
              <a:ext cx="45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3635376" y="4611525"/>
            <a:ext cx="144463" cy="53578"/>
            <a:chOff x="884" y="3952"/>
            <a:chExt cx="91" cy="45"/>
          </a:xfrm>
        </p:grpSpPr>
        <p:sp>
          <p:nvSpPr>
            <p:cNvPr id="9237" name="Line 88"/>
            <p:cNvSpPr>
              <a:spLocks noChangeShapeType="1"/>
            </p:cNvSpPr>
            <p:nvPr/>
          </p:nvSpPr>
          <p:spPr bwMode="auto">
            <a:xfrm flipV="1">
              <a:off x="884" y="3952"/>
              <a:ext cx="46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89"/>
            <p:cNvSpPr>
              <a:spLocks noChangeShapeType="1"/>
            </p:cNvSpPr>
            <p:nvPr/>
          </p:nvSpPr>
          <p:spPr bwMode="auto">
            <a:xfrm>
              <a:off x="930" y="3952"/>
              <a:ext cx="45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3259244" y="4572000"/>
            <a:ext cx="144462" cy="53579"/>
            <a:chOff x="884" y="3952"/>
            <a:chExt cx="91" cy="45"/>
          </a:xfrm>
        </p:grpSpPr>
        <p:sp>
          <p:nvSpPr>
            <p:cNvPr id="9235" name="Line 91"/>
            <p:cNvSpPr>
              <a:spLocks noChangeShapeType="1"/>
            </p:cNvSpPr>
            <p:nvPr/>
          </p:nvSpPr>
          <p:spPr bwMode="auto">
            <a:xfrm flipV="1">
              <a:off x="884" y="3952"/>
              <a:ext cx="46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92"/>
            <p:cNvSpPr>
              <a:spLocks noChangeShapeType="1"/>
            </p:cNvSpPr>
            <p:nvPr/>
          </p:nvSpPr>
          <p:spPr bwMode="auto">
            <a:xfrm>
              <a:off x="930" y="3952"/>
              <a:ext cx="45" cy="45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3" name="Line 305"/>
          <p:cNvSpPr>
            <a:spLocks noChangeShapeType="1"/>
          </p:cNvSpPr>
          <p:nvPr/>
        </p:nvSpPr>
        <p:spPr bwMode="auto">
          <a:xfrm flipV="1">
            <a:off x="4205289" y="2818210"/>
            <a:ext cx="2808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0" y="25004"/>
            <a:ext cx="914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Thực</a:t>
            </a:r>
            <a:r>
              <a:rPr lang="en-US" sz="3600" b="1" dirty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hành</a:t>
            </a:r>
            <a:r>
              <a:rPr lang="en-US" sz="3600" b="1" dirty="0">
                <a:solidFill>
                  <a:srgbClr val="F30903"/>
                </a:solidFill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dirty="0" err="1" smtClean="0">
                <a:solidFill>
                  <a:srgbClr val="FF9900"/>
                </a:solidFill>
              </a:rPr>
              <a:t>Cắt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một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tấm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bìa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hình</a:t>
            </a:r>
            <a:r>
              <a:rPr lang="en-US" dirty="0">
                <a:solidFill>
                  <a:srgbClr val="FF9900"/>
                </a:solidFill>
              </a:rPr>
              <a:t> tam </a:t>
            </a:r>
            <a:r>
              <a:rPr lang="en-US" dirty="0" err="1">
                <a:solidFill>
                  <a:srgbClr val="FF9900"/>
                </a:solidFill>
              </a:rPr>
              <a:t>giác</a:t>
            </a:r>
            <a:r>
              <a:rPr lang="en-US" dirty="0">
                <a:solidFill>
                  <a:srgbClr val="FF9900"/>
                </a:solidFill>
              </a:rPr>
              <a:t> ABC. </a:t>
            </a:r>
            <a:r>
              <a:rPr lang="en-US" dirty="0" err="1">
                <a:solidFill>
                  <a:srgbClr val="FF9900"/>
                </a:solidFill>
              </a:rPr>
              <a:t>Cắt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rời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góc</a:t>
            </a:r>
            <a:r>
              <a:rPr lang="en-US" dirty="0">
                <a:solidFill>
                  <a:srgbClr val="FF9900"/>
                </a:solidFill>
              </a:rPr>
              <a:t> B </a:t>
            </a:r>
            <a:r>
              <a:rPr lang="en-US" dirty="0" err="1">
                <a:solidFill>
                  <a:srgbClr val="FF9900"/>
                </a:solidFill>
              </a:rPr>
              <a:t>ra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rồi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đặt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nó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kề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với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góc</a:t>
            </a:r>
            <a:r>
              <a:rPr lang="en-US" dirty="0">
                <a:solidFill>
                  <a:srgbClr val="FF9900"/>
                </a:solidFill>
              </a:rPr>
              <a:t> A, </a:t>
            </a:r>
            <a:r>
              <a:rPr lang="en-US" dirty="0" err="1">
                <a:solidFill>
                  <a:srgbClr val="FF9900"/>
                </a:solidFill>
              </a:rPr>
              <a:t>cắt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rời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góc</a:t>
            </a:r>
            <a:r>
              <a:rPr lang="en-US" dirty="0">
                <a:solidFill>
                  <a:srgbClr val="FF9900"/>
                </a:solidFill>
              </a:rPr>
              <a:t> C </a:t>
            </a:r>
            <a:r>
              <a:rPr lang="en-US" dirty="0" err="1">
                <a:solidFill>
                  <a:srgbClr val="FF9900"/>
                </a:solidFill>
              </a:rPr>
              <a:t>ra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rồi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đặt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kề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với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góc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A. </a:t>
            </a:r>
            <a:r>
              <a:rPr lang="en-US" dirty="0" err="1">
                <a:solidFill>
                  <a:srgbClr val="FF9900"/>
                </a:solidFill>
              </a:rPr>
              <a:t>Hãy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nêu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dự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đoán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về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tổng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ba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góc</a:t>
            </a:r>
            <a:r>
              <a:rPr lang="en-US" dirty="0">
                <a:solidFill>
                  <a:srgbClr val="FF9900"/>
                </a:solidFill>
              </a:rPr>
              <a:t> A, B, C </a:t>
            </a:r>
            <a:r>
              <a:rPr lang="en-US" dirty="0" err="1">
                <a:solidFill>
                  <a:srgbClr val="FF9900"/>
                </a:solidFill>
              </a:rPr>
              <a:t>của</a:t>
            </a:r>
            <a:r>
              <a:rPr lang="en-US" dirty="0">
                <a:solidFill>
                  <a:srgbClr val="FF9900"/>
                </a:solidFill>
              </a:rPr>
              <a:t> tam </a:t>
            </a:r>
            <a:r>
              <a:rPr lang="en-US" dirty="0" err="1">
                <a:solidFill>
                  <a:srgbClr val="FF9900"/>
                </a:solidFill>
              </a:rPr>
              <a:t>giác</a:t>
            </a:r>
            <a:r>
              <a:rPr lang="en-US" dirty="0">
                <a:solidFill>
                  <a:srgbClr val="FF9900"/>
                </a:solidFill>
              </a:rPr>
              <a:t> ABC</a:t>
            </a:r>
            <a:r>
              <a:rPr lang="en-US" sz="3600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2136" y="4588958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đoán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641 C -0.04583 0.04022 -0.09132 0.06449 -0.08038 0.0215 C -0.06944 -0.02104 0.04149 -0.19603 0.06597 -0.23925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606 C 0.03958 0.03653 0.07569 0.03699 0.08229 0.02034 C 0.08889 0.0037 0.08351 -0.02427 0.04288 -0.06357 C 0.00226 -0.1031 -0.12778 -0.1914 -0.16181 -0.2159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31" grpId="0" animBg="1"/>
      <p:bldP spid="12333" grpId="0" animBg="1"/>
      <p:bldP spid="12354" grpId="0"/>
      <p:bldP spid="12593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600200" y="819150"/>
            <a:ext cx="6781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bg1"/>
                </a:solidFill>
              </a:rPr>
              <a:t>Định</a:t>
            </a:r>
            <a:r>
              <a:rPr lang="en-US" sz="3600" u="sng" dirty="0">
                <a:solidFill>
                  <a:schemeClr val="bg1"/>
                </a:solidFill>
              </a:rPr>
              <a:t> </a:t>
            </a:r>
            <a:r>
              <a:rPr lang="en-US" sz="3600" u="sng" dirty="0" err="1">
                <a:solidFill>
                  <a:schemeClr val="bg1"/>
                </a:solidFill>
              </a:rPr>
              <a:t>lý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30903"/>
                </a:solidFill>
              </a:rPr>
              <a:t>Tổng</a:t>
            </a:r>
            <a:r>
              <a:rPr lang="en-US" sz="3600" b="1" dirty="0" smtClean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ba</a:t>
            </a:r>
            <a:r>
              <a:rPr lang="en-US" sz="3600" b="1" dirty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góc</a:t>
            </a:r>
            <a:r>
              <a:rPr lang="en-US" sz="3600" b="1" dirty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của</a:t>
            </a:r>
            <a:r>
              <a:rPr lang="en-US" sz="3600" b="1" dirty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một</a:t>
            </a:r>
            <a:r>
              <a:rPr lang="en-US" sz="3600" b="1" dirty="0">
                <a:solidFill>
                  <a:srgbClr val="F30903"/>
                </a:solidFill>
              </a:rPr>
              <a:t> tam </a:t>
            </a:r>
            <a:r>
              <a:rPr lang="en-US" sz="3600" b="1" dirty="0" err="1">
                <a:solidFill>
                  <a:srgbClr val="F30903"/>
                </a:solidFill>
              </a:rPr>
              <a:t>giác</a:t>
            </a:r>
            <a:r>
              <a:rPr lang="en-US" sz="3600" b="1" dirty="0">
                <a:solidFill>
                  <a:srgbClr val="F30903"/>
                </a:solidFill>
              </a:rPr>
              <a:t> </a:t>
            </a:r>
            <a:r>
              <a:rPr lang="en-US" sz="3600" b="1" dirty="0" err="1">
                <a:solidFill>
                  <a:srgbClr val="F30903"/>
                </a:solidFill>
              </a:rPr>
              <a:t>bằng</a:t>
            </a:r>
            <a:r>
              <a:rPr lang="en-US" sz="3600" b="1" dirty="0">
                <a:solidFill>
                  <a:srgbClr val="F30903"/>
                </a:solidFill>
              </a:rPr>
              <a:t> 180</a:t>
            </a:r>
            <a:r>
              <a:rPr lang="en-US" sz="3600" b="1" baseline="30000" dirty="0">
                <a:solidFill>
                  <a:srgbClr val="F30903"/>
                </a:solidFill>
              </a:rPr>
              <a:t>0</a:t>
            </a:r>
            <a:r>
              <a:rPr lang="en-US" sz="3600" b="1" dirty="0">
                <a:solidFill>
                  <a:srgbClr val="F3090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874</Words>
  <Application>Microsoft Office PowerPoint</Application>
  <PresentationFormat>On-screen Show (16:9)</PresentationFormat>
  <Paragraphs>242</Paragraphs>
  <Slides>25</Slides>
  <Notes>1</Notes>
  <HiddenSlides>0</HiddenSlides>
  <MMClips>11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.VnTime</vt:lpstr>
      <vt:lpstr>VN-NTime</vt:lpstr>
      <vt:lpstr>Wingdings</vt:lpstr>
      <vt:lpstr>Consolas</vt:lpstr>
      <vt:lpstr>.VnRevueH</vt:lpstr>
      <vt:lpstr>Wingdings 3</vt:lpstr>
      <vt:lpstr>VNI-Helve</vt:lpstr>
      <vt:lpstr>SimSun</vt:lpstr>
      <vt:lpstr>VNI-Cooper</vt:lpstr>
      <vt:lpstr>.VnAristote</vt:lpstr>
      <vt:lpstr>Garamond</vt:lpstr>
      <vt:lpstr>VNI-Aptima</vt:lpstr>
      <vt:lpstr>Microsoft Sans Serif</vt:lpstr>
      <vt:lpstr>Times New Roman</vt:lpstr>
      <vt:lpstr>Calibri</vt:lpstr>
      <vt:lpstr>.VnBahamasBH</vt:lpstr>
      <vt:lpstr>VNI-Times</vt:lpstr>
      <vt:lpstr>Office Theme</vt:lpstr>
      <vt:lpstr>CorelDRAW</vt:lpstr>
      <vt:lpstr>Equation</vt:lpstr>
      <vt:lpstr>PowerPoint Presentation</vt:lpstr>
      <vt:lpstr>PowerPoint Presentation</vt:lpstr>
      <vt:lpstr>PowerPoint Presentation</vt:lpstr>
      <vt:lpstr>NHAÉC LAÏI KIEÁN THÖÙC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: Cho tam giác ABC. Điền vào ô trống các số đo góc thích hợp: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122</cp:revision>
  <dcterms:created xsi:type="dcterms:W3CDTF">2018-01-11T15:19:09Z</dcterms:created>
  <dcterms:modified xsi:type="dcterms:W3CDTF">2020-10-24T13:30:29Z</dcterms:modified>
</cp:coreProperties>
</file>