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56" r:id="rId4"/>
    <p:sldId id="259" r:id="rId5"/>
    <p:sldId id="292" r:id="rId6"/>
    <p:sldId id="260" r:id="rId7"/>
    <p:sldId id="296" r:id="rId8"/>
    <p:sldId id="295" r:id="rId9"/>
    <p:sldId id="297" r:id="rId10"/>
    <p:sldId id="304" r:id="rId11"/>
    <p:sldId id="341" r:id="rId12"/>
    <p:sldId id="305" r:id="rId13"/>
    <p:sldId id="342" r:id="rId14"/>
    <p:sldId id="299" r:id="rId15"/>
    <p:sldId id="306" r:id="rId16"/>
    <p:sldId id="335" r:id="rId17"/>
    <p:sldId id="300" r:id="rId18"/>
    <p:sldId id="336" r:id="rId19"/>
    <p:sldId id="307" r:id="rId20"/>
    <p:sldId id="337" r:id="rId21"/>
    <p:sldId id="301" r:id="rId22"/>
    <p:sldId id="308" r:id="rId23"/>
    <p:sldId id="339" r:id="rId24"/>
    <p:sldId id="302" r:id="rId25"/>
    <p:sldId id="309" r:id="rId26"/>
    <p:sldId id="261" r:id="rId27"/>
    <p:sldId id="332" r:id="rId28"/>
    <p:sldId id="310" r:id="rId29"/>
    <p:sldId id="333" r:id="rId30"/>
    <p:sldId id="313" r:id="rId31"/>
    <p:sldId id="327" r:id="rId32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28D"/>
    <a:srgbClr val="C0C0C0"/>
    <a:srgbClr val="33CCCC"/>
    <a:srgbClr val="CCCC00"/>
    <a:srgbClr val="FF99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94660" autoAdjust="0"/>
  </p:normalViewPr>
  <p:slideViewPr>
    <p:cSldViewPr>
      <p:cViewPr varScale="1">
        <p:scale>
          <a:sx n="69" d="100"/>
          <a:sy n="69" d="100"/>
        </p:scale>
        <p:origin x="7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gi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Image" r:id="rId3" imgW="7707937" imgH="1701587" progId="Photoshop.Image.6">
                  <p:embed/>
                </p:oleObj>
              </mc:Choice>
              <mc:Fallback>
                <p:oleObj name="Image" r:id="rId3" imgW="7707937" imgH="1701587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chemeClr val="accent1">
                                    <a:gamma/>
                                    <a:tint val="72941"/>
                                    <a:invGamma/>
                                    <a:alpha val="39999"/>
                                  </a:scheme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E4D7C-581C-4669-A2DE-4625A9F7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65935-4CAB-4564-B867-B8D32AEA8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A71173A-8808-4ADF-9833-C84803990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3EB7-1EBC-415A-ABA8-BFA5EAD373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51B4D-EE97-4088-8A0A-F7D1832DA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4701A-AC8D-448A-A0E8-CD456E3FD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027E7-CDB2-476E-8208-2DD4C30C47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DF5C-6E23-4128-9B80-D8C80C991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57BD6-2B07-44A7-BFB4-9A93B0092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81E6-B311-4CC7-9FAF-D20924EF5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9DA3D-6BB8-4BDD-AF5C-40E4306B8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2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BA532F8-4B64-4C15-B33C-8DB5EF78D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u="none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7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6.emf"/><Relationship Id="rId4" Type="http://schemas.openxmlformats.org/officeDocument/2006/relationships/image" Target="../media/image12.wmf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6824" y="-76200"/>
            <a:ext cx="489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Kiểm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tra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cũ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pic>
        <p:nvPicPr>
          <p:cNvPr id="5" name="Picture 32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4450"/>
            <a:ext cx="1682795" cy="17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84566"/>
            <a:ext cx="2159000" cy="23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2835"/>
              </p:ext>
            </p:extLst>
          </p:nvPr>
        </p:nvGraphicFramePr>
        <p:xfrm>
          <a:off x="533401" y="1828800"/>
          <a:ext cx="8153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5" imgW="4057663" imgH="390647" progId="Excel.Sheet.12">
                  <p:embed/>
                </p:oleObj>
              </mc:Choice>
              <mc:Fallback>
                <p:oleObj name="Worksheet" r:id="rId5" imgW="4057663" imgH="3906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1" y="1828800"/>
                        <a:ext cx="8153400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4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99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686800" cy="762000"/>
          </a:xfrm>
        </p:spPr>
        <p:txBody>
          <a:bodyPr/>
          <a:lstStyle/>
          <a:p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</a:p>
        </p:txBody>
      </p:sp>
      <p:graphicFrame>
        <p:nvGraphicFramePr>
          <p:cNvPr id="7298" name="Group 130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524000"/>
          <a:ext cx="8458200" cy="5029204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8728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508000" y="363807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4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-609600" y="0"/>
            <a:ext cx="8686800" cy="762000"/>
          </a:xfrm>
        </p:spPr>
        <p:txBody>
          <a:bodyPr/>
          <a:lstStyle/>
          <a:p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800" i="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4800" i="0" dirty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</a:p>
        </p:txBody>
      </p:sp>
      <p:graphicFrame>
        <p:nvGraphicFramePr>
          <p:cNvPr id="7298" name="Group 130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524000"/>
          <a:ext cx="8458200" cy="5029204"/>
        </p:xfrm>
        <a:graphic>
          <a:graphicData uri="http://schemas.openxmlformats.org/drawingml/2006/table">
            <a:tbl>
              <a:tblPr/>
              <a:tblGrid>
                <a:gridCol w="84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1307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00" name="Group 38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0529448"/>
              </p:ext>
            </p:extLst>
          </p:nvPr>
        </p:nvGraphicFramePr>
        <p:xfrm>
          <a:off x="4572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601" name="Group 38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5216527"/>
              </p:ext>
            </p:extLst>
          </p:nvPr>
        </p:nvGraphicFramePr>
        <p:xfrm>
          <a:off x="4572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-76200" y="127000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30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4233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98500" y="4252366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60400" y="2819400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673100" y="3727341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23" name="Group 2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0194676"/>
              </p:ext>
            </p:extLst>
          </p:nvPr>
        </p:nvGraphicFramePr>
        <p:xfrm>
          <a:off x="5334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651" name="Group 3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294332"/>
              </p:ext>
            </p:extLst>
          </p:nvPr>
        </p:nvGraphicFramePr>
        <p:xfrm>
          <a:off x="5334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0" y="152400"/>
            <a:ext cx="8610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u="none" dirty="0" err="1" smtClean="0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2854624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508000" y="4706045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08000" y="363807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33400" y="4186932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166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05" y="0"/>
            <a:ext cx="3810000" cy="563563"/>
          </a:xfrm>
        </p:spPr>
        <p:txBody>
          <a:bodyPr/>
          <a:lstStyle/>
          <a:p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Đáp</a:t>
            </a:r>
            <a:r>
              <a:rPr lang="en-US" sz="5400" i="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5400" i="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án</a:t>
            </a:r>
            <a:endParaRPr lang="en-US" sz="5400" i="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543800" cy="19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34" name="Group 42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41708971"/>
              </p:ext>
            </p:extLst>
          </p:nvPr>
        </p:nvGraphicFramePr>
        <p:xfrm>
          <a:off x="6096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735" name="Group 42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054059"/>
              </p:ext>
            </p:extLst>
          </p:nvPr>
        </p:nvGraphicFramePr>
        <p:xfrm>
          <a:off x="609600" y="12954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76200" y="152400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u="none" dirty="0" err="1" smtClean="0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5,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5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5</a:t>
            </a:r>
            <a:b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30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508000" y="5302945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7,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7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7</a:t>
            </a:r>
          </a:p>
          <a:p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08000" y="4706045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5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0700" y="2692618"/>
            <a:ext cx="7759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latin typeface=".VnTime" pitchFamily="34" charset="0"/>
              </a:rPr>
              <a:t>C¸ch</a:t>
            </a:r>
            <a:r>
              <a:rPr lang="en-US" sz="2800" b="1" u="sng" dirty="0" smtClean="0">
                <a:latin typeface=".VnTime" pitchFamily="34" charset="0"/>
              </a:rPr>
              <a:t> </a:t>
            </a:r>
            <a:r>
              <a:rPr lang="en-US" sz="2800" b="1" u="sng" dirty="0" err="1">
                <a:latin typeface=".VnTime" pitchFamily="34" charset="0"/>
              </a:rPr>
              <a:t>lµm</a:t>
            </a:r>
            <a:r>
              <a:rPr lang="en-US" sz="2800" b="1" dirty="0" smtClean="0">
                <a:latin typeface=".VnTime" pitchFamily="34" charset="0"/>
              </a:rPr>
              <a:t>:</a:t>
            </a:r>
          </a:p>
          <a:p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Viết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tự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nhiên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từ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 </a:t>
            </a:r>
            <a:r>
              <a:rPr lang="en-US" sz="2800" u="none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đến</a:t>
            </a:r>
            <a:r>
              <a:rPr lang="en-US" sz="2800" u="none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</a:br>
            <a:r>
              <a:rPr lang="en-US" sz="2800" b="1" u="none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  <a:t/>
            </a:r>
            <a:br>
              <a:rPr lang="en-US" sz="2800" u="none" dirty="0" smtClean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508000" y="363807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2</a:t>
            </a:r>
            <a:b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</a:br>
            <a:endParaRPr lang="en-US" sz="2800" u="none" dirty="0">
              <a:solidFill>
                <a:schemeClr val="tx2"/>
              </a:solidFill>
              <a:latin typeface=".VnTime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33400" y="4186932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-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3, g¹ch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 mµ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28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2800" u="none" dirty="0">
                <a:solidFill>
                  <a:schemeClr val="tx2"/>
                </a:solidFill>
                <a:latin typeface=".VnTime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3952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647" name="Group 127"/>
          <p:cNvGraphicFramePr>
            <a:graphicFrameLocks noGrp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744689674"/>
              </p:ext>
            </p:extLst>
          </p:nvPr>
        </p:nvGraphicFramePr>
        <p:xfrm>
          <a:off x="635000" y="1371600"/>
          <a:ext cx="8229600" cy="5181600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7648" name="Rectangle 128"/>
          <p:cNvSpPr>
            <a:spLocks noChangeArrowheads="1"/>
          </p:cNvSpPr>
          <p:nvPr/>
        </p:nvSpPr>
        <p:spPr bwMode="auto">
          <a:xfrm>
            <a:off x="7315200" y="29718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en-US" sz="2800" dirty="0"/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dirty="0"/>
              <a:t>49</a:t>
            </a:r>
          </a:p>
          <a:p>
            <a:pPr algn="ctr"/>
            <a:endParaRPr lang="en-US" sz="2800" dirty="0"/>
          </a:p>
        </p:txBody>
      </p:sp>
      <p:sp>
        <p:nvSpPr>
          <p:cNvPr id="107649" name="Rectangle 129"/>
          <p:cNvSpPr>
            <a:spLocks noChangeArrowheads="1"/>
          </p:cNvSpPr>
          <p:nvPr/>
        </p:nvSpPr>
        <p:spPr bwMode="auto">
          <a:xfrm>
            <a:off x="5613400" y="5029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77</a:t>
            </a:r>
          </a:p>
        </p:txBody>
      </p:sp>
      <p:sp>
        <p:nvSpPr>
          <p:cNvPr id="107650" name="Rectangle 130"/>
          <p:cNvSpPr>
            <a:spLocks noChangeArrowheads="1"/>
          </p:cNvSpPr>
          <p:nvPr/>
        </p:nvSpPr>
        <p:spPr bwMode="auto">
          <a:xfrm>
            <a:off x="-304800" y="0"/>
            <a:ext cx="9220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42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4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</a:p>
        </p:txBody>
      </p:sp>
      <p:sp>
        <p:nvSpPr>
          <p:cNvPr id="107651" name="Rectangle 131"/>
          <p:cNvSpPr>
            <a:spLocks noChangeArrowheads="1"/>
          </p:cNvSpPr>
          <p:nvPr/>
        </p:nvSpPr>
        <p:spPr bwMode="auto">
          <a:xfrm>
            <a:off x="622300" y="6019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/>
              <a:t>91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75453" y="152400"/>
            <a:ext cx="8826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u="none" dirty="0" err="1" smtClean="0">
                <a:solidFill>
                  <a:schemeClr val="tx2"/>
                </a:solidFill>
                <a:latin typeface=".VnTime" pitchFamily="34" charset="0"/>
              </a:rPr>
              <a:t>Gi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÷ l¹i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7, g¹ch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c¸c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sè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lµ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béi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cña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7 mµ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lín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sz="3000" u="none" dirty="0" err="1">
                <a:solidFill>
                  <a:schemeClr val="tx2"/>
                </a:solidFill>
                <a:latin typeface=".VnTime" pitchFamily="34" charset="0"/>
              </a:rPr>
              <a:t>h¬n</a:t>
            </a:r>
            <a:r>
              <a:rPr lang="en-US" sz="3000" u="none" dirty="0">
                <a:solidFill>
                  <a:schemeClr val="tx2"/>
                </a:solidFill>
                <a:latin typeface=".VnTime" pitchFamily="34" charset="0"/>
              </a:rPr>
              <a:t> 7</a:t>
            </a:r>
          </a:p>
          <a:p>
            <a:endParaRPr lang="en-US" sz="3000" u="none" dirty="0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92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7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7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7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48" grpId="0"/>
      <p:bldP spid="107648" grpId="1"/>
      <p:bldP spid="107649" grpId="0"/>
      <p:bldP spid="107649" grpId="1"/>
      <p:bldP spid="107650" grpId="0"/>
      <p:bldP spid="107651" grpId="0"/>
      <p:bldP spid="107651" grpId="1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81198" y="2801938"/>
            <a:ext cx="838914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marL="571500" indent="-571500" algn="just">
              <a:spcBef>
                <a:spcPct val="50000"/>
              </a:spcBef>
              <a:buFontTx/>
              <a:buChar char="-"/>
            </a:pPr>
            <a:r>
              <a:rPr lang="en-US" sz="3600" b="0" dirty="0" err="1" smtClean="0">
                <a:solidFill>
                  <a:schemeClr val="tx2"/>
                </a:solidFill>
              </a:rPr>
              <a:t>Có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>
                <a:solidFill>
                  <a:schemeClr val="tx2"/>
                </a:solidFill>
              </a:rPr>
              <a:t>25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nhỏ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hơn</a:t>
            </a:r>
            <a:r>
              <a:rPr lang="en-US" sz="3600" b="0" dirty="0">
                <a:solidFill>
                  <a:schemeClr val="tx2"/>
                </a:solidFill>
              </a:rPr>
              <a:t> 100 </a:t>
            </a:r>
            <a:r>
              <a:rPr lang="en-US" sz="3600" b="0" dirty="0" err="1">
                <a:solidFill>
                  <a:schemeClr val="tx2"/>
                </a:solidFill>
              </a:rPr>
              <a:t>đó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là</a:t>
            </a:r>
            <a:r>
              <a:rPr lang="en-US" sz="3600" b="0" dirty="0">
                <a:solidFill>
                  <a:schemeClr val="tx2"/>
                </a:solidFill>
              </a:rPr>
              <a:t>: </a:t>
            </a:r>
            <a:endParaRPr lang="en-US" sz="3600" b="0" dirty="0" smtClean="0">
              <a:solidFill>
                <a:schemeClr val="tx2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, 3, 5, 7, 11, 13, 17, 19, 23, 29, 31, 37, 41, 43, 47, 53, 59, 61, 67, 71, 73, 79, 83, 89, 97</a:t>
            </a:r>
          </a:p>
        </p:txBody>
      </p:sp>
      <p:pic>
        <p:nvPicPr>
          <p:cNvPr id="10" name="Picture 9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667000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5767388" y="3617188"/>
            <a:ext cx="2819400" cy="218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538214" y="3615221"/>
            <a:ext cx="26670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87365" y="3789501"/>
            <a:ext cx="28193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chẵn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9639" name="Freeform 7"/>
          <p:cNvSpPr>
            <a:spLocks/>
          </p:cNvSpPr>
          <p:nvPr/>
        </p:nvSpPr>
        <p:spPr bwMode="gray">
          <a:xfrm>
            <a:off x="3204792" y="3261471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3029001" y="1312222"/>
            <a:ext cx="2998788" cy="1601788"/>
            <a:chOff x="1997" y="1314"/>
            <a:chExt cx="1889" cy="1009"/>
          </a:xfrm>
        </p:grpSpPr>
        <p:grpSp>
          <p:nvGrpSpPr>
            <p:cNvPr id="6964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9644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5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964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5843588" y="3715475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nhất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59773" y="3561764"/>
            <a:ext cx="2855118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078" y="3685796"/>
            <a:ext cx="30432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endParaRPr lang="en-US" sz="3600" dirty="0" smtClean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chẵn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duy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nhất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789422" y="3607532"/>
            <a:ext cx="2819400" cy="22098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b="0">
              <a:latin typeface="Verdana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41822" y="3835269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</a:p>
          <a:p>
            <a:pPr algn="ctr" eaLnBrk="0" hangingPunct="0"/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nhất</a:t>
            </a:r>
            <a:r>
              <a:rPr lang="en-US" sz="36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?</a:t>
            </a:r>
            <a:endParaRPr lang="en-US" sz="24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grpSp>
        <p:nvGrpSpPr>
          <p:cNvPr id="31" name="Group 10"/>
          <p:cNvGrpSpPr>
            <a:grpSpLocks/>
          </p:cNvGrpSpPr>
          <p:nvPr/>
        </p:nvGrpSpPr>
        <p:grpSpPr bwMode="auto">
          <a:xfrm>
            <a:off x="3011691" y="1312222"/>
            <a:ext cx="2998788" cy="1601788"/>
            <a:chOff x="1997" y="1314"/>
            <a:chExt cx="1889" cy="1009"/>
          </a:xfrm>
        </p:grpSpPr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37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4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5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6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3923452" y="1470426"/>
            <a:ext cx="12041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4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</a:t>
            </a:r>
            <a:endParaRPr lang="en-US" sz="28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black">
          <a:xfrm>
            <a:off x="876483" y="106499"/>
            <a:ext cx="781166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3922491" y="1462487"/>
            <a:ext cx="120417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dirty="0" err="1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4400" dirty="0" smtClean="0">
                <a:solidFill>
                  <a:srgbClr val="00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</a:t>
            </a:r>
            <a:endParaRPr lang="en-US" sz="2800" b="0" dirty="0">
              <a:solidFill>
                <a:srgbClr val="00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9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/>
      <p:bldP spid="69637" grpId="0" animBg="1"/>
      <p:bldP spid="69637" grpId="1" animBg="1"/>
      <p:bldP spid="69638" grpId="0"/>
      <p:bldP spid="69638" grpId="1"/>
      <p:bldP spid="69639" grpId="0" animBg="1"/>
      <p:bldP spid="69641" grpId="0" animBg="1"/>
      <p:bldP spid="69653" grpId="0"/>
      <p:bldP spid="19" grpId="0" animBg="1"/>
      <p:bldP spid="20" grpId="0"/>
      <p:bldP spid="21" grpId="0" animBg="1"/>
      <p:bldP spid="21" grpId="1" animBg="1"/>
      <p:bldP spid="22" grpId="0"/>
      <p:bldP spid="22" grpId="1"/>
      <p:bldP spid="39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" y="121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500" y="1829375"/>
            <a:ext cx="844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Lập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không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quá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481198" y="2801938"/>
            <a:ext cx="838914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0" dirty="0" smtClean="0">
                <a:solidFill>
                  <a:schemeClr val="tx2"/>
                </a:solidFill>
              </a:rPr>
              <a:t>- </a:t>
            </a:r>
            <a:r>
              <a:rPr lang="en-US" sz="3600" b="0" dirty="0" err="1" smtClean="0">
                <a:solidFill>
                  <a:schemeClr val="tx2"/>
                </a:solidFill>
              </a:rPr>
              <a:t>Có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>
                <a:solidFill>
                  <a:schemeClr val="tx2"/>
                </a:solidFill>
              </a:rPr>
              <a:t>25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nhỏ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hơn</a:t>
            </a:r>
            <a:r>
              <a:rPr lang="en-US" sz="3600" b="0" dirty="0">
                <a:solidFill>
                  <a:schemeClr val="tx2"/>
                </a:solidFill>
              </a:rPr>
              <a:t> 100 </a:t>
            </a:r>
            <a:r>
              <a:rPr lang="en-US" sz="3600" b="0" dirty="0" err="1">
                <a:solidFill>
                  <a:schemeClr val="tx2"/>
                </a:solidFill>
              </a:rPr>
              <a:t>đó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là</a:t>
            </a:r>
            <a:r>
              <a:rPr lang="en-US" sz="3600" b="0" dirty="0">
                <a:solidFill>
                  <a:schemeClr val="tx2"/>
                </a:solidFill>
              </a:rPr>
              <a:t>: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2, 3, 5, 7, 11, 13, 17, 19, 23, 29, 31, 37, 41, 43, 47, 53, 59, 61, 67, 71, 73, 79, 83, 89, 97</a:t>
            </a:r>
          </a:p>
        </p:txBody>
      </p:sp>
      <p:pic>
        <p:nvPicPr>
          <p:cNvPr id="10" name="Picture 9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667000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"/>
          <p:cNvSpPr txBox="1">
            <a:spLocks noChangeArrowheads="1"/>
          </p:cNvSpPr>
          <p:nvPr/>
        </p:nvSpPr>
        <p:spPr bwMode="auto">
          <a:xfrm>
            <a:off x="526256" y="4876800"/>
            <a:ext cx="82367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0" dirty="0" smtClean="0">
                <a:solidFill>
                  <a:schemeClr val="tx2"/>
                </a:solidFill>
              </a:rPr>
              <a:t>- </a:t>
            </a:r>
            <a:r>
              <a:rPr lang="en-US" sz="3600" b="0" dirty="0" err="1" smtClean="0">
                <a:solidFill>
                  <a:schemeClr val="tx2"/>
                </a:solidFill>
              </a:rPr>
              <a:t>Số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nhỏ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nhất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là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i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b="0" dirty="0">
                <a:solidFill>
                  <a:schemeClr val="tx2"/>
                </a:solidFill>
              </a:rPr>
              <a:t>, </a:t>
            </a:r>
            <a:r>
              <a:rPr lang="en-US" sz="3600" b="0" dirty="0" err="1">
                <a:solidFill>
                  <a:schemeClr val="tx2"/>
                </a:solidFill>
              </a:rPr>
              <a:t>đó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 smtClean="0">
                <a:solidFill>
                  <a:schemeClr val="tx2"/>
                </a:solidFill>
              </a:rPr>
              <a:t>cũng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 smtClean="0">
                <a:solidFill>
                  <a:schemeClr val="tx2"/>
                </a:solidFill>
              </a:rPr>
              <a:t>là</a:t>
            </a:r>
            <a:r>
              <a:rPr lang="en-US" sz="3600" b="0" dirty="0" smtClean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số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nguyên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tố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chẵn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duy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nhất</a:t>
            </a:r>
            <a:r>
              <a:rPr lang="en-US" sz="3600" b="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9" name="Picture 8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" y="4703634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-177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Kiến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thức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cần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u="sng" dirty="0" err="1">
                <a:solidFill>
                  <a:schemeClr val="tx2"/>
                </a:solidFill>
                <a:latin typeface="Times New Roman" pitchFamily="18" charset="0"/>
              </a:rPr>
              <a:t>nhớ</a:t>
            </a:r>
            <a:r>
              <a:rPr lang="en-US" sz="4400" b="1" u="sng" dirty="0">
                <a:solidFill>
                  <a:schemeClr val="tx2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5875" y="1473200"/>
            <a:ext cx="90582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just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lớn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hơn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1,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chỉ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2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ước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chính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609600" indent="-609600" algn="just" eaLnBrk="0" hangingPunct="0">
              <a:spcBef>
                <a:spcPct val="20000"/>
              </a:spcBef>
              <a:buFont typeface="Wingdings" pitchFamily="2" charset="2"/>
              <a:buNone/>
            </a:pPr>
            <a:endParaRPr lang="en-US" sz="1600" b="0" dirty="0">
              <a:solidFill>
                <a:schemeClr val="tx2"/>
              </a:solidFill>
              <a:latin typeface="Times New Roman" pitchFamily="18" charset="0"/>
            </a:endParaRPr>
          </a:p>
          <a:p>
            <a:pPr marL="609600" indent="-609600" algn="l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tự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nhiên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có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3600" b="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 smtClean="0">
                <a:solidFill>
                  <a:srgbClr val="FF0000"/>
                </a:solidFill>
                <a:latin typeface="Times New Roman" pitchFamily="18" charset="0"/>
              </a:rPr>
              <a:t>hơn</a:t>
            </a:r>
            <a:r>
              <a:rPr lang="en-US" sz="3600" b="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2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609600" indent="-609600" algn="l" eaLnBrk="0" hangingPunct="0">
              <a:spcBef>
                <a:spcPct val="20000"/>
              </a:spcBef>
              <a:buFontTx/>
              <a:buChar char="-"/>
            </a:pPr>
            <a:endParaRPr lang="en-US" sz="1600" b="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0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1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3600" b="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cũng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en-US" sz="3600" b="0" dirty="0" err="1" smtClean="0">
                <a:solidFill>
                  <a:schemeClr val="tx2"/>
                </a:solidFill>
                <a:latin typeface="Times New Roman" pitchFamily="18" charset="0"/>
              </a:rPr>
              <a:t>không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là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hợp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  <a:p>
            <a:pPr marL="609600" indent="-609600" algn="l" eaLnBrk="0" hangingPunct="0">
              <a:spcBef>
                <a:spcPct val="20000"/>
              </a:spcBef>
              <a:buFontTx/>
              <a:buChar char="-"/>
            </a:pPr>
            <a:endParaRPr lang="en-US" sz="1600" b="0" dirty="0">
              <a:solidFill>
                <a:schemeClr val="tx2"/>
              </a:solidFill>
              <a:latin typeface="Times New Roman" pitchFamily="18" charset="0"/>
            </a:endParaRPr>
          </a:p>
          <a:p>
            <a:pPr marL="609600" indent="-609600" algn="l" eaLnBrk="0" hangingPunct="0">
              <a:spcBef>
                <a:spcPct val="20000"/>
              </a:spcBef>
            </a:pPr>
            <a:r>
              <a:rPr lang="en-US" sz="3600" b="0" dirty="0" smtClean="0">
                <a:solidFill>
                  <a:schemeClr val="tx2"/>
                </a:solidFill>
                <a:latin typeface="Times New Roman" pitchFamily="18" charset="0"/>
              </a:rPr>
              <a:t> - </a:t>
            </a:r>
            <a:r>
              <a:rPr lang="en-US" sz="3600" b="0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10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số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tố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đầu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2"/>
                </a:solidFill>
                <a:latin typeface="Times New Roman" pitchFamily="18" charset="0"/>
              </a:rPr>
              <a:t>tiên</a:t>
            </a:r>
            <a:r>
              <a:rPr lang="en-US" sz="3600" b="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62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958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err="1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u="sng" dirty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u="sng" dirty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115:</a:t>
            </a:r>
            <a:endParaRPr lang="en-US" u="sng" dirty="0">
              <a:solidFill>
                <a:srgbClr val="FF0000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  <a:p>
            <a:pPr marL="0" indent="0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hay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312; 213; 435; 417; 3311; 67</a:t>
            </a:r>
          </a:p>
          <a:p>
            <a:pPr marL="0" indent="0">
              <a:buNone/>
            </a:pPr>
            <a:r>
              <a:rPr lang="en-US" sz="2800" u="sng" dirty="0" err="1" smtClean="0"/>
              <a:t>Trả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lời</a:t>
            </a:r>
            <a:r>
              <a:rPr lang="en-US" sz="2800" u="sng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312</a:t>
            </a:r>
            <a:r>
              <a:rPr lang="en-US" sz="2800" dirty="0" smtClean="0"/>
              <a:t>; 213; 435; 417; 3311: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67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18721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  TẬP  CỦNG  CỐ</a:t>
            </a:r>
            <a:endParaRPr lang="en-US" sz="3600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844428"/>
            <a:ext cx="9982200" cy="1012825"/>
          </a:xfrm>
        </p:spPr>
        <p:txBody>
          <a:bodyPr/>
          <a:lstStyle/>
          <a:p>
            <a:pPr algn="ctr"/>
            <a:r>
              <a:rPr lang="en-US" sz="4400" b="1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sz="4400" b="1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sz="4400" b="1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sz="8000" b="1" i="0" dirty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086" y="35814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4400" i="1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24</a:t>
            </a:r>
            <a:r>
              <a:rPr lang="en-US" sz="44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44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2189" y="1203325"/>
            <a:ext cx="861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None/>
            </a:pPr>
            <a:r>
              <a:rPr lang="en-US" sz="3600" u="sng" dirty="0" err="1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sz="3600" u="sng" dirty="0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3600" u="sng" dirty="0" smtClean="0">
                <a:solidFill>
                  <a:srgbClr val="FF0000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116:</a:t>
            </a:r>
          </a:p>
          <a:p>
            <a:pPr marL="609600" indent="-609600">
              <a:buFontTx/>
              <a:buNone/>
            </a:pP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Gọi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P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là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Điền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kí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hiệu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     ,     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hoặc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      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vào</a:t>
            </a:r>
            <a:r>
              <a:rPr lang="en-US" sz="3600" dirty="0" smtClean="0">
                <a:latin typeface="Times" pitchFamily="34" charset="0"/>
                <a:ea typeface="Times" pitchFamily="34" charset="0"/>
                <a:cs typeface="Times" pitchFamily="34" charset="0"/>
              </a:rPr>
              <a:t> ô </a:t>
            </a:r>
            <a:r>
              <a:rPr lang="en-US" sz="3600" dirty="0" err="1" smtClean="0">
                <a:latin typeface="Times" pitchFamily="34" charset="0"/>
                <a:ea typeface="Times" pitchFamily="34" charset="0"/>
                <a:cs typeface="Times" pitchFamily="34" charset="0"/>
              </a:rPr>
              <a:t>trống</a:t>
            </a:r>
            <a:endParaRPr lang="en-US" sz="3600" dirty="0" smtClean="0"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033547"/>
              </p:ext>
            </p:extLst>
          </p:nvPr>
        </p:nvGraphicFramePr>
        <p:xfrm>
          <a:off x="3013941" y="2563018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" name="Equation" r:id="rId3" imgW="126720" imgH="126720" progId="Equation.DSMT4">
                  <p:embed/>
                </p:oleObj>
              </mc:Choice>
              <mc:Fallback>
                <p:oleObj name="Equation" r:id="rId3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941" y="2563018"/>
                        <a:ext cx="609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2460"/>
              </p:ext>
            </p:extLst>
          </p:nvPr>
        </p:nvGraphicFramePr>
        <p:xfrm>
          <a:off x="3784600" y="2536825"/>
          <a:ext cx="558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" name="Equation" r:id="rId5" imgW="126720" imgH="152280" progId="Equation.DSMT4">
                  <p:embed/>
                </p:oleObj>
              </mc:Choice>
              <mc:Fallback>
                <p:oleObj name="Equation" r:id="rId5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536825"/>
                        <a:ext cx="558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75949"/>
              </p:ext>
            </p:extLst>
          </p:nvPr>
        </p:nvGraphicFramePr>
        <p:xfrm>
          <a:off x="5410200" y="2640012"/>
          <a:ext cx="533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640012"/>
                        <a:ext cx="5334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15239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  TẬP  CỦNG  CỐ</a:t>
            </a:r>
            <a:endParaRPr lang="en-US" sz="36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548" y="4036847"/>
            <a:ext cx="1997941" cy="4637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135" y="4036847"/>
            <a:ext cx="1586530" cy="4637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7310" y="4036846"/>
            <a:ext cx="1811889" cy="4637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189" y="4036847"/>
            <a:ext cx="1940713" cy="463781"/>
          </a:xfrm>
          <a:prstGeom prst="rect">
            <a:avLst/>
          </a:prstGeom>
        </p:spPr>
      </p:pic>
      <p:graphicFrame>
        <p:nvGraphicFramePr>
          <p:cNvPr id="2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218448"/>
              </p:ext>
            </p:extLst>
          </p:nvPr>
        </p:nvGraphicFramePr>
        <p:xfrm>
          <a:off x="1098065" y="3950361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Equation" r:id="rId13" imgW="126720" imgH="126720" progId="Equation.DSMT4">
                  <p:embed/>
                </p:oleObj>
              </mc:Choice>
              <mc:Fallback>
                <p:oleObj name="Equation" r:id="rId13" imgW="126720" imgH="126720" progId="Equation.DSMT4">
                  <p:embed/>
                  <p:pic>
                    <p:nvPicPr>
                      <p:cNvPr id="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065" y="3950361"/>
                        <a:ext cx="609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22460"/>
              </p:ext>
            </p:extLst>
          </p:nvPr>
        </p:nvGraphicFramePr>
        <p:xfrm>
          <a:off x="3429118" y="3934348"/>
          <a:ext cx="558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0" name="Equation" r:id="rId5" imgW="126720" imgH="152280" progId="Equation.DSMT4">
                  <p:embed/>
                </p:oleObj>
              </mc:Choice>
              <mc:Fallback>
                <p:oleObj name="Equation" r:id="rId5" imgW="126720" imgH="152280" progId="Equation.DSMT4">
                  <p:embed/>
                  <p:pic>
                    <p:nvPicPr>
                      <p:cNvPr id="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118" y="3934348"/>
                        <a:ext cx="558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033547"/>
              </p:ext>
            </p:extLst>
          </p:nvPr>
        </p:nvGraphicFramePr>
        <p:xfrm>
          <a:off x="5562837" y="3976614"/>
          <a:ext cx="609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" name="Equation" r:id="rId14" imgW="126720" imgH="126720" progId="Equation.DSMT4">
                  <p:embed/>
                </p:oleObj>
              </mc:Choice>
              <mc:Fallback>
                <p:oleObj name="Equation" r:id="rId14" imgW="126720" imgH="126720" progId="Equation.DSMT4">
                  <p:embed/>
                  <p:pic>
                    <p:nvPicPr>
                      <p:cNvPr id="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837" y="3976614"/>
                        <a:ext cx="609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435260"/>
              </p:ext>
            </p:extLst>
          </p:nvPr>
        </p:nvGraphicFramePr>
        <p:xfrm>
          <a:off x="7658100" y="4064742"/>
          <a:ext cx="533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" name="Equation" r:id="rId7" imgW="152280" imgH="126720" progId="Equation.DSMT4">
                  <p:embed/>
                </p:oleObj>
              </mc:Choice>
              <mc:Fallback>
                <p:oleObj name="Equation" r:id="rId7" imgW="152280" imgH="126720" progId="Equation.DSMT4">
                  <p:embed/>
                  <p:pic>
                    <p:nvPicPr>
                      <p:cNvPr id="1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100" y="4064742"/>
                        <a:ext cx="5334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4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0 - HỌC TẬP\TÀI LIỆU bla\CD_slide Mai Anh\HÌNH NỀN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91440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3350" y="2162870"/>
            <a:ext cx="91249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1" hangingPunct="1"/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117;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47.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1047750"/>
            <a:ext cx="5352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u="sng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30091" y="2226974"/>
            <a:ext cx="838250" cy="694312"/>
            <a:chOff x="1110" y="2656"/>
            <a:chExt cx="1549" cy="1351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258846" y="3420348"/>
            <a:ext cx="796524" cy="694418"/>
            <a:chOff x="3174" y="2656"/>
            <a:chExt cx="1549" cy="1351"/>
          </a:xfrm>
        </p:grpSpPr>
        <p:sp>
          <p:nvSpPr>
            <p:cNvPr id="6759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1114374" y="2238794"/>
            <a:ext cx="639630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Tìm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hiểu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,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en-US" sz="39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gray">
          <a:xfrm>
            <a:off x="461244" y="2306610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1045755" y="3406880"/>
            <a:ext cx="83744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900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L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ập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các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nhỏ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hơn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100.</a:t>
            </a:r>
            <a:endParaRPr lang="en-US" sz="39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gray">
          <a:xfrm>
            <a:off x="491441" y="3481903"/>
            <a:ext cx="38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67601" name="Group 17"/>
          <p:cNvGrpSpPr>
            <a:grpSpLocks/>
          </p:cNvGrpSpPr>
          <p:nvPr/>
        </p:nvGrpSpPr>
        <p:grpSpPr bwMode="auto">
          <a:xfrm>
            <a:off x="299765" y="4607832"/>
            <a:ext cx="762000" cy="665162"/>
            <a:chOff x="1110" y="2656"/>
            <a:chExt cx="1549" cy="1351"/>
          </a:xfrm>
        </p:grpSpPr>
        <p:sp>
          <p:nvSpPr>
            <p:cNvPr id="6760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114374" y="4565108"/>
            <a:ext cx="384432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Bài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tập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áp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900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dụng</a:t>
            </a:r>
            <a:r>
              <a:rPr lang="en-US" sz="39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</a:t>
            </a:r>
            <a:endParaRPr lang="en-US" sz="39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gray">
          <a:xfrm>
            <a:off x="439640" y="4684465"/>
            <a:ext cx="511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2" name="TextBox 1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  <p:bldP spid="67597" grpId="0"/>
      <p:bldP spid="67599" grpId="0"/>
      <p:bldP spid="67600" grpId="0"/>
      <p:bldP spid="67610" grpId="0"/>
      <p:bldP spid="676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7543800" cy="1981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648200" y="4495800"/>
            <a:ext cx="37338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err="1" smtClean="0">
                <a:solidFill>
                  <a:srgbClr val="FF0000"/>
                </a:solidFill>
              </a:rPr>
              <a:t>Số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nguyên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tố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076325" y="4495800"/>
            <a:ext cx="2733675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Hợp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 </a:t>
            </a: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số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3" idx="0"/>
          </p:cNvCxnSpPr>
          <p:nvPr/>
        </p:nvCxnSpPr>
        <p:spPr bwMode="auto">
          <a:xfrm flipH="1" flipV="1">
            <a:off x="6400800" y="2819400"/>
            <a:ext cx="1143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>
            <a:stCxn id="3" idx="0"/>
          </p:cNvCxnSpPr>
          <p:nvPr/>
        </p:nvCxnSpPr>
        <p:spPr bwMode="auto">
          <a:xfrm flipH="1" flipV="1">
            <a:off x="4191000" y="2819400"/>
            <a:ext cx="2324100" cy="1676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3" idx="0"/>
          </p:cNvCxnSpPr>
          <p:nvPr/>
        </p:nvCxnSpPr>
        <p:spPr bwMode="auto">
          <a:xfrm flipH="1" flipV="1">
            <a:off x="3048000" y="2784914"/>
            <a:ext cx="3467100" cy="17108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3048000" y="2971800"/>
            <a:ext cx="2219325" cy="15584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3028950" y="2784914"/>
            <a:ext cx="4438650" cy="17108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35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501041" y="2157414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i="1" u="sng" dirty="0" err="1" smtClean="0">
                <a:latin typeface="Times New Roman" pitchFamily="18" charset="0"/>
              </a:rPr>
              <a:t>Khái</a:t>
            </a:r>
            <a:r>
              <a:rPr lang="en-US" sz="2800" i="1" u="sng" dirty="0" smtClean="0">
                <a:latin typeface="Times New Roman" pitchFamily="18" charset="0"/>
              </a:rPr>
              <a:t> </a:t>
            </a:r>
            <a:r>
              <a:rPr lang="en-US" sz="2800" i="1" u="sng" dirty="0" err="1" smtClean="0">
                <a:latin typeface="Times New Roman" pitchFamily="18" charset="0"/>
              </a:rPr>
              <a:t>niệm</a:t>
            </a:r>
            <a:r>
              <a:rPr lang="en-US" sz="2800" b="1" i="1" dirty="0" smtClean="0">
                <a:latin typeface="Times New Roman" pitchFamily="18" charset="0"/>
              </a:rPr>
              <a:t>: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4800" y="2767013"/>
            <a:ext cx="84905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chỉ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chính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2800" b="0" u="none" dirty="0">
              <a:latin typeface="Times New Roman" pitchFamily="18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01042" y="3962400"/>
            <a:ext cx="8490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en-US" sz="2800" b="0" u="none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2800" b="0" u="none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nhiên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1,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800" b="0" u="none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2800" b="0" u="none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black">
          <a:xfrm>
            <a:off x="876483" y="106499"/>
            <a:ext cx="7811669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211" y="1257300"/>
            <a:ext cx="7778389" cy="1295400"/>
          </a:xfrm>
        </p:spPr>
        <p:txBody>
          <a:bodyPr/>
          <a:lstStyle/>
          <a:p>
            <a:pPr algn="just"/>
            <a:r>
              <a:rPr lang="en-US" sz="3200" i="1" dirty="0">
                <a:latin typeface=".VnTime" pitchFamily="34" charset="0"/>
              </a:rPr>
              <a:t/>
            </a:r>
            <a:br>
              <a:rPr lang="en-US" sz="3200" i="1" dirty="0">
                <a:latin typeface=".VnTime" pitchFamily="34" charset="0"/>
              </a:rPr>
            </a:br>
            <a:r>
              <a:rPr lang="en-US" sz="3200" b="1" i="1" dirty="0" err="1" smtClean="0">
                <a:effectLst/>
                <a:latin typeface=".VnTime" pitchFamily="34" charset="0"/>
              </a:rPr>
              <a:t>Trong</a:t>
            </a:r>
            <a:r>
              <a:rPr lang="en-US" sz="3200" b="1" i="1" dirty="0" smtClean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c¸c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7; 8; 9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nµo</a:t>
            </a:r>
            <a:r>
              <a:rPr lang="en-US" sz="3200" b="1" i="1" dirty="0">
                <a:effectLst/>
                <a:latin typeface=".VnTime" pitchFamily="34" charset="0"/>
              </a:rPr>
              <a:t> lµ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nguyªn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tè</a:t>
            </a:r>
            <a:r>
              <a:rPr lang="en-US" sz="3200" b="1" i="1" dirty="0">
                <a:effectLst/>
                <a:latin typeface=".VnTime" pitchFamily="34" charset="0"/>
              </a:rPr>
              <a:t>,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 smtClean="0">
                <a:effectLst/>
                <a:latin typeface=".VnTime" pitchFamily="34" charset="0"/>
              </a:rPr>
              <a:t>nµo</a:t>
            </a:r>
            <a:r>
              <a:rPr lang="en-US" sz="3200" dirty="0" smtClean="0">
                <a:latin typeface=".VnTime" pitchFamily="34" charset="0"/>
              </a:rPr>
              <a:t> </a:t>
            </a:r>
            <a:r>
              <a:rPr lang="en-US" sz="3200" b="1" i="1" dirty="0" smtClean="0">
                <a:effectLst/>
                <a:latin typeface=".VnTime" pitchFamily="34" charset="0"/>
              </a:rPr>
              <a:t>lµ </a:t>
            </a:r>
            <a:r>
              <a:rPr lang="en-US" sz="3200" b="1" i="1" dirty="0" err="1">
                <a:effectLst/>
                <a:latin typeface=".VnTime" pitchFamily="34" charset="0"/>
              </a:rPr>
              <a:t>hîp</a:t>
            </a:r>
            <a:r>
              <a:rPr lang="en-US" sz="3200" b="1" i="1" dirty="0">
                <a:effectLst/>
                <a:latin typeface=".VnTime" pitchFamily="34" charset="0"/>
              </a:rPr>
              <a:t> </a:t>
            </a:r>
            <a:r>
              <a:rPr lang="en-US" sz="3200" b="1" i="1" dirty="0" err="1">
                <a:effectLst/>
                <a:latin typeface=".VnTime" pitchFamily="34" charset="0"/>
              </a:rPr>
              <a:t>sè</a:t>
            </a:r>
            <a:r>
              <a:rPr lang="en-US" sz="3200" b="1" i="1" dirty="0">
                <a:effectLst/>
                <a:latin typeface=".VnTime" pitchFamily="34" charset="0"/>
              </a:rPr>
              <a:t>? V× </a:t>
            </a:r>
            <a:r>
              <a:rPr lang="en-US" sz="3200" b="1" i="1" dirty="0" err="1">
                <a:effectLst/>
                <a:latin typeface=".VnTime" pitchFamily="34" charset="0"/>
              </a:rPr>
              <a:t>sao</a:t>
            </a:r>
            <a:r>
              <a:rPr lang="en-US" sz="3200" b="1" i="1" dirty="0">
                <a:effectLst/>
                <a:latin typeface=".VnTime" pitchFamily="34" charset="0"/>
              </a:rPr>
              <a:t>?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7345" y="1752600"/>
            <a:ext cx="609600" cy="609600"/>
          </a:xfrm>
          <a:prstGeom prst="actionButtonHelp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58950" y="2878843"/>
            <a:ext cx="1714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 u="sng" dirty="0" err="1">
                <a:solidFill>
                  <a:schemeClr val="tx2"/>
                </a:solidFill>
              </a:rPr>
              <a:t>Trả</a:t>
            </a:r>
            <a:r>
              <a:rPr lang="en-US" sz="2800" b="1" i="1" u="sng" dirty="0">
                <a:solidFill>
                  <a:schemeClr val="tx2"/>
                </a:solidFill>
              </a:rPr>
              <a:t> </a:t>
            </a:r>
            <a:r>
              <a:rPr lang="en-US" sz="2800" b="1" i="1" u="sng" dirty="0" err="1">
                <a:solidFill>
                  <a:schemeClr val="tx2"/>
                </a:solidFill>
              </a:rPr>
              <a:t>lời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58950" y="3467635"/>
            <a:ext cx="7962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</a:rPr>
              <a:t>-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smtClean="0">
                <a:solidFill>
                  <a:schemeClr val="tx2"/>
                </a:solidFill>
              </a:rPr>
              <a:t>7 </a:t>
            </a:r>
            <a:r>
              <a:rPr lang="en-US" sz="3200" b="0" dirty="0" err="1">
                <a:solidFill>
                  <a:schemeClr val="tx2"/>
                </a:solidFill>
              </a:rPr>
              <a:t>là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nguyên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tố</a:t>
            </a:r>
            <a:r>
              <a:rPr lang="en-US" sz="3200" b="0" dirty="0">
                <a:solidFill>
                  <a:schemeClr val="tx2"/>
                </a:solidFill>
              </a:rPr>
              <a:t>, </a:t>
            </a:r>
            <a:r>
              <a:rPr lang="en-US" sz="3200" b="0" dirty="0" err="1">
                <a:solidFill>
                  <a:schemeClr val="tx2"/>
                </a:solidFill>
              </a:rPr>
              <a:t>vì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có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ước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là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smtClean="0">
                <a:solidFill>
                  <a:schemeClr val="tx2"/>
                </a:solidFill>
              </a:rPr>
              <a:t>1;7.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658950" y="5616650"/>
            <a:ext cx="7962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</a:rPr>
              <a:t>-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smtClean="0">
                <a:solidFill>
                  <a:schemeClr val="tx2"/>
                </a:solidFill>
              </a:rPr>
              <a:t>9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hợp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, </a:t>
            </a:r>
            <a:r>
              <a:rPr lang="en-US" sz="3200" b="0" dirty="0" err="1">
                <a:solidFill>
                  <a:schemeClr val="tx2"/>
                </a:solidFill>
              </a:rPr>
              <a:t>vì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số</a:t>
            </a:r>
            <a:r>
              <a:rPr lang="en-US" sz="3200" b="0" dirty="0" smtClean="0">
                <a:solidFill>
                  <a:schemeClr val="tx2"/>
                </a:solidFill>
              </a:rPr>
              <a:t> 9 </a:t>
            </a:r>
            <a:r>
              <a:rPr lang="en-US" sz="3200" b="0" dirty="0" err="1">
                <a:solidFill>
                  <a:schemeClr val="tx2"/>
                </a:solidFill>
              </a:rPr>
              <a:t>có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ước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1; 3; </a:t>
            </a:r>
            <a:r>
              <a:rPr lang="en-US" sz="3200" b="0" dirty="0" smtClean="0">
                <a:solidFill>
                  <a:schemeClr val="tx2"/>
                </a:solidFill>
              </a:rPr>
              <a:t>9.</a:t>
            </a:r>
            <a:endParaRPr lang="en-US" sz="3200" b="0" dirty="0">
              <a:solidFill>
                <a:schemeClr val="tx2"/>
              </a:solidFill>
            </a:endParaRPr>
          </a:p>
        </p:txBody>
      </p:sp>
      <p:pic>
        <p:nvPicPr>
          <p:cNvPr id="12" name="Picture 18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58" y="3397956"/>
            <a:ext cx="2622458" cy="28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574013" y="4544853"/>
            <a:ext cx="79627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b="0" dirty="0">
                <a:solidFill>
                  <a:schemeClr val="tx2"/>
                </a:solidFill>
              </a:rPr>
              <a:t>-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 8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hợp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>
                <a:solidFill>
                  <a:schemeClr val="tx2"/>
                </a:solidFill>
              </a:rPr>
              <a:t>số</a:t>
            </a:r>
            <a:r>
              <a:rPr lang="en-US" sz="3200" b="0" dirty="0">
                <a:solidFill>
                  <a:schemeClr val="tx2"/>
                </a:solidFill>
              </a:rPr>
              <a:t>, </a:t>
            </a:r>
            <a:r>
              <a:rPr lang="en-US" sz="3200" b="0" dirty="0" err="1">
                <a:solidFill>
                  <a:schemeClr val="tx2"/>
                </a:solidFill>
              </a:rPr>
              <a:t>vì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số</a:t>
            </a:r>
            <a:r>
              <a:rPr lang="en-US" sz="3200" b="0" dirty="0" smtClean="0">
                <a:solidFill>
                  <a:schemeClr val="tx2"/>
                </a:solidFill>
              </a:rPr>
              <a:t> 8 </a:t>
            </a:r>
            <a:r>
              <a:rPr lang="en-US" sz="3200" b="0" dirty="0" err="1" smtClean="0">
                <a:solidFill>
                  <a:schemeClr val="tx2"/>
                </a:solidFill>
              </a:rPr>
              <a:t>có</a:t>
            </a:r>
            <a:r>
              <a:rPr lang="en-US" sz="3200" b="0" dirty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ước</a:t>
            </a:r>
            <a:r>
              <a:rPr lang="en-US" sz="3200" b="0" dirty="0" smtClean="0">
                <a:solidFill>
                  <a:schemeClr val="tx2"/>
                </a:solidFill>
              </a:rPr>
              <a:t> </a:t>
            </a:r>
            <a:r>
              <a:rPr lang="en-US" sz="3200" b="0" dirty="0" err="1" smtClean="0">
                <a:solidFill>
                  <a:schemeClr val="tx2"/>
                </a:solidFill>
              </a:rPr>
              <a:t>là</a:t>
            </a:r>
            <a:r>
              <a:rPr lang="en-US" sz="3200" b="0" dirty="0" smtClean="0">
                <a:solidFill>
                  <a:schemeClr val="tx2"/>
                </a:solidFill>
              </a:rPr>
              <a:t> 1; 2; 4; </a:t>
            </a:r>
            <a:r>
              <a:rPr lang="en-US" sz="3200" b="0" dirty="0" smtClean="0">
                <a:solidFill>
                  <a:schemeClr val="tx2"/>
                </a:solidFill>
              </a:rPr>
              <a:t>8.</a:t>
            </a:r>
            <a:endParaRPr lang="en-US" sz="32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44500" y="1676400"/>
            <a:ext cx="83185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?</a:t>
            </a:r>
            <a:r>
              <a:rPr lang="en-US" sz="3200" u="none" dirty="0" smtClean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Căn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cứ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.VnTime" pitchFamily="34" charset="0"/>
              </a:rPr>
              <a:t>vµo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khái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niệm</a:t>
            </a:r>
            <a:r>
              <a:rPr lang="en-US" sz="3200" u="none" dirty="0" smtClean="0">
                <a:latin typeface="Times New Roman" pitchFamily="18" charset="0"/>
              </a:rPr>
              <a:t>, </a:t>
            </a:r>
            <a:r>
              <a:rPr lang="en-US" sz="3200" u="none" dirty="0" err="1">
                <a:latin typeface="Times New Roman" pitchFamily="18" charset="0"/>
              </a:rPr>
              <a:t>hãy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kiểm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tra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xem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0 </a:t>
            </a:r>
            <a:r>
              <a:rPr lang="en-US" sz="3200" u="none" dirty="0" err="1">
                <a:latin typeface="Times New Roman" pitchFamily="18" charset="0"/>
              </a:rPr>
              <a:t>và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1 </a:t>
            </a:r>
            <a:r>
              <a:rPr lang="en-US" sz="3200" u="none" dirty="0" err="1">
                <a:latin typeface="Times New Roman" pitchFamily="18" charset="0"/>
              </a:rPr>
              <a:t>có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phải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là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nguyên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tố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không</a:t>
            </a:r>
            <a:r>
              <a:rPr lang="en-US" sz="3200" u="none" dirty="0">
                <a:latin typeface="Times New Roman" pitchFamily="18" charset="0"/>
              </a:rPr>
              <a:t>? </a:t>
            </a:r>
            <a:r>
              <a:rPr lang="en-US" sz="3200" u="none" dirty="0" err="1">
                <a:latin typeface="Times New Roman" pitchFamily="18" charset="0"/>
              </a:rPr>
              <a:t>Có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phải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là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hợp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số</a:t>
            </a:r>
            <a:r>
              <a:rPr lang="en-US" sz="3200" u="none" dirty="0">
                <a:latin typeface="Times New Roman" pitchFamily="18" charset="0"/>
              </a:rPr>
              <a:t> </a:t>
            </a:r>
            <a:r>
              <a:rPr lang="en-US" sz="3200" u="none" dirty="0" err="1">
                <a:latin typeface="Times New Roman" pitchFamily="18" charset="0"/>
              </a:rPr>
              <a:t>không</a:t>
            </a:r>
            <a:r>
              <a:rPr lang="en-US" sz="3200" u="none" dirty="0">
                <a:latin typeface="Times New Roman" pitchFamily="18" charset="0"/>
              </a:rPr>
              <a:t>? </a:t>
            </a:r>
            <a:r>
              <a:rPr lang="en-US" sz="3200" u="none" dirty="0">
                <a:latin typeface=".VnTime" pitchFamily="34" charset="0"/>
              </a:rPr>
              <a:t>V× </a:t>
            </a:r>
            <a:r>
              <a:rPr lang="en-US" sz="3200" u="none" dirty="0" err="1">
                <a:latin typeface=".VnTime" pitchFamily="34" charset="0"/>
              </a:rPr>
              <a:t>sao</a:t>
            </a:r>
            <a:r>
              <a:rPr lang="en-US" sz="3200" u="none" dirty="0">
                <a:latin typeface=".VnTime" pitchFamily="34" charset="0"/>
              </a:rPr>
              <a:t>?</a:t>
            </a:r>
            <a:endParaRPr lang="en-US" sz="3200" u="none" dirty="0">
              <a:latin typeface="Times New Roman" pitchFamily="18" charset="0"/>
            </a:endParaRPr>
          </a:p>
        </p:txBody>
      </p:sp>
      <p:pic>
        <p:nvPicPr>
          <p:cNvPr id="10" name="Picture 96" descr="fel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054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500" y="3733800"/>
            <a:ext cx="801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</a:t>
            </a:r>
            <a:r>
              <a:rPr lang="en-US" sz="3200" dirty="0" err="1" smtClean="0"/>
              <a:t>nguyên</a:t>
            </a:r>
            <a:r>
              <a:rPr lang="en-US" sz="3200" dirty="0" smtClean="0"/>
              <a:t> </a:t>
            </a:r>
            <a:r>
              <a:rPr lang="en-US" sz="3200" dirty="0" err="1" smtClean="0"/>
              <a:t>tố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hơn</a:t>
            </a:r>
            <a:r>
              <a:rPr lang="en-US" sz="3200" dirty="0" smtClean="0"/>
              <a:t> 10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6483" y="106499"/>
            <a:ext cx="7811669" cy="563563"/>
          </a:xfrm>
        </p:spPr>
        <p:txBody>
          <a:bodyPr/>
          <a:lstStyle/>
          <a:p>
            <a:pPr algn="ctr"/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 NGUYÊN TỐ. HỢP SỐ</a:t>
            </a:r>
            <a:b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</a:br>
            <a:r>
              <a:rPr lang="en-US" i="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BẢNG SỐ NGUYÊN TỐ</a:t>
            </a:r>
            <a:endParaRPr lang="en-US" i="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8728" y="-76200"/>
            <a:ext cx="174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Tiết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28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24</a:t>
            </a:r>
            <a:r>
              <a:rPr lang="en-US" sz="28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:</a:t>
            </a:r>
            <a:endParaRPr lang="en-US" sz="2800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1. </a:t>
            </a:r>
            <a:r>
              <a:rPr lang="en-US" sz="3200" u="sng" dirty="0" err="1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nguyên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tố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.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Hợp</a:t>
            </a:r>
            <a:r>
              <a:rPr lang="en-US" sz="3200" u="sng" dirty="0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 </a:t>
            </a:r>
            <a:r>
              <a:rPr lang="en-US" sz="3200" u="sng" dirty="0" err="1" smtClean="0">
                <a:solidFill>
                  <a:schemeClr val="tx2"/>
                </a:solidFill>
                <a:latin typeface="Times" pitchFamily="34" charset="0"/>
                <a:ea typeface="Times" pitchFamily="34" charset="0"/>
                <a:cs typeface="Times" pitchFamily="34" charset="0"/>
              </a:rPr>
              <a:t>số</a:t>
            </a:r>
            <a:endParaRPr lang="en-US" sz="3200" u="sng" dirty="0">
              <a:solidFill>
                <a:schemeClr val="tx2"/>
              </a:solidFill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01041" y="2157414"/>
            <a:ext cx="47001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none" dirty="0">
                <a:latin typeface="Times New Roman" pitchFamily="18" charset="0"/>
              </a:rPr>
              <a:t>*  </a:t>
            </a:r>
            <a:r>
              <a:rPr lang="en-US" sz="2800" i="1" u="sng" dirty="0" err="1" smtClean="0">
                <a:latin typeface="Times New Roman" pitchFamily="18" charset="0"/>
              </a:rPr>
              <a:t>Khái</a:t>
            </a:r>
            <a:r>
              <a:rPr lang="en-US" sz="2800" i="1" u="sng" dirty="0" smtClean="0">
                <a:latin typeface="Times New Roman" pitchFamily="18" charset="0"/>
              </a:rPr>
              <a:t> </a:t>
            </a:r>
            <a:r>
              <a:rPr lang="en-US" sz="2800" i="1" u="sng" dirty="0" err="1" smtClean="0">
                <a:latin typeface="Times New Roman" pitchFamily="18" charset="0"/>
              </a:rPr>
              <a:t>niệm</a:t>
            </a:r>
            <a:r>
              <a:rPr lang="en-US" sz="2800" b="1" i="1" dirty="0" smtClean="0">
                <a:latin typeface="Times New Roman" pitchFamily="18" charset="0"/>
              </a:rPr>
              <a:t>: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749300" y="2963863"/>
            <a:ext cx="23225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i="1" dirty="0" smtClean="0">
                <a:solidFill>
                  <a:srgbClr val="FF3300"/>
                </a:solidFill>
                <a:cs typeface="Times New Roman" pitchFamily="18" charset="0"/>
              </a:rPr>
              <a:t>►</a:t>
            </a:r>
            <a:r>
              <a:rPr lang="en-US" sz="2800" b="1" i="1" dirty="0" smtClean="0">
                <a:solidFill>
                  <a:srgbClr val="FF3300"/>
                </a:solidFill>
              </a:rPr>
              <a:t> </a:t>
            </a:r>
            <a:r>
              <a:rPr lang="en-US" sz="2800" b="1" i="1" u="sng" dirty="0" err="1">
                <a:solidFill>
                  <a:srgbClr val="FF3300"/>
                </a:solidFill>
              </a:rPr>
              <a:t>Chú</a:t>
            </a:r>
            <a:r>
              <a:rPr lang="en-US" sz="2800" b="1" i="1" u="sng" dirty="0">
                <a:solidFill>
                  <a:srgbClr val="FF3300"/>
                </a:solidFill>
              </a:rPr>
              <a:t> ý</a:t>
            </a:r>
            <a:r>
              <a:rPr lang="en-US" sz="2800" b="1" i="1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990600" y="3647182"/>
            <a:ext cx="7619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i="1" dirty="0">
                <a:solidFill>
                  <a:schemeClr val="tx2"/>
                </a:solidFill>
              </a:rPr>
              <a:t>a)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0 </a:t>
            </a:r>
            <a:r>
              <a:rPr lang="en-US" sz="3200" i="1" dirty="0" err="1">
                <a:solidFill>
                  <a:schemeClr val="tx2"/>
                </a:solidFill>
              </a:rPr>
              <a:t>và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1 </a:t>
            </a:r>
            <a:r>
              <a:rPr lang="en-US" sz="3200" i="1" dirty="0" err="1">
                <a:solidFill>
                  <a:schemeClr val="tx2"/>
                </a:solidFill>
              </a:rPr>
              <a:t>không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là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nguyên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tố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và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cũng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không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là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hợp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990600" y="4876800"/>
            <a:ext cx="79248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200" i="1" dirty="0">
                <a:solidFill>
                  <a:schemeClr val="tx2"/>
                </a:solidFill>
              </a:rPr>
              <a:t>b) </a:t>
            </a:r>
            <a:r>
              <a:rPr lang="en-US" sz="3200" i="1" dirty="0" err="1">
                <a:solidFill>
                  <a:schemeClr val="tx2"/>
                </a:solidFill>
              </a:rPr>
              <a:t>Các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số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 smtClean="0">
                <a:solidFill>
                  <a:schemeClr val="tx2"/>
                </a:solidFill>
              </a:rPr>
              <a:t>nguyên</a:t>
            </a:r>
            <a:r>
              <a:rPr lang="en-US" sz="3200" i="1" dirty="0" smtClean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tố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nhỏ</a:t>
            </a:r>
            <a:r>
              <a:rPr lang="en-US" sz="3200" i="1" dirty="0">
                <a:solidFill>
                  <a:schemeClr val="tx2"/>
                </a:solidFill>
              </a:rPr>
              <a:t> </a:t>
            </a:r>
            <a:r>
              <a:rPr lang="en-US" sz="3200" i="1" dirty="0" err="1">
                <a:solidFill>
                  <a:schemeClr val="tx2"/>
                </a:solidFill>
              </a:rPr>
              <a:t>hơn</a:t>
            </a:r>
            <a:r>
              <a:rPr lang="en-US" sz="3200" i="1" dirty="0">
                <a:solidFill>
                  <a:schemeClr val="tx2"/>
                </a:solidFill>
              </a:rPr>
              <a:t> 10 </a:t>
            </a:r>
            <a:r>
              <a:rPr lang="en-US" sz="3200" i="1" dirty="0" err="1">
                <a:solidFill>
                  <a:schemeClr val="tx2"/>
                </a:solidFill>
              </a:rPr>
              <a:t>là</a:t>
            </a:r>
            <a:r>
              <a:rPr lang="en-US" sz="3200" i="1" dirty="0">
                <a:solidFill>
                  <a:schemeClr val="tx2"/>
                </a:solidFill>
              </a:rPr>
              <a:t>: 2, 3, 5, </a:t>
            </a:r>
            <a:r>
              <a:rPr lang="en-US" sz="3200" i="1" dirty="0" smtClean="0">
                <a:solidFill>
                  <a:schemeClr val="tx2"/>
                </a:solidFill>
              </a:rPr>
              <a:t>7</a:t>
            </a:r>
            <a:endParaRPr lang="en-US" sz="3200" i="1" dirty="0">
              <a:solidFill>
                <a:schemeClr val="tx2"/>
              </a:solidFill>
            </a:endParaRPr>
          </a:p>
        </p:txBody>
      </p:sp>
      <p:pic>
        <p:nvPicPr>
          <p:cNvPr id="18" name="Picture 17" descr="holding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" y="2745257"/>
            <a:ext cx="807853" cy="77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4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68321&quot;&gt;&lt;/object&gt;&lt;object type=&quot;2&quot; unique_id=&quot;68322&quot;&gt;&lt;object type=&quot;3&quot; unique_id=&quot;68324&quot;&gt;&lt;property id=&quot;20148&quot; value=&quot;5&quot;/&gt;&lt;property id=&quot;20300&quot; value=&quot;Slide 2&quot;/&gt;&lt;property id=&quot;20307&quot; value=&quot;289&quot;/&gt;&lt;/object&gt;&lt;object type=&quot;3&quot; unique_id=&quot;68325&quot;&gt;&lt;property id=&quot;20148&quot; value=&quot;5&quot;/&gt;&lt;property id=&quot;20300&quot; value=&quot;Slide 4 - &amp;quot;SỐ NGUYÊN TỐ. HỢP SỐ BẢNG SỐ NGUYÊN TỐ&amp;quot;&quot;/&gt;&lt;property id=&quot;20307&quot; value=&quot;256&quot;/&gt;&lt;/object&gt;&lt;object type=&quot;3&quot; unique_id=&quot;68326&quot;&gt;&lt;property id=&quot;20148&quot; value=&quot;5&quot;/&gt;&lt;property id=&quot;20300&quot; value=&quot;Slide 5 - &amp;quot;SỐ NGUYÊN TỐ. HỢP SỐ BẢNG SỐ NGUYÊN TỐ&amp;quot;&quot;/&gt;&lt;property id=&quot;20307&quot; value=&quot;259&quot;/&gt;&lt;/object&gt;&lt;object type=&quot;3&quot; unique_id=&quot;68327&quot;&gt;&lt;property id=&quot;20148&quot; value=&quot;5&quot;/&gt;&lt;property id=&quot;20300&quot; value=&quot;Slide 9 - &amp;quot;SỐ NGUYÊN TỐ. HỢP SỐ BẢNG SỐ NGUYÊN TỐ&amp;quot;&quot;/&gt;&lt;property id=&quot;20307&quot; value=&quot;260&quot;/&gt;&lt;/object&gt;&lt;object type=&quot;3&quot; unique_id=&quot;68328&quot;&gt;&lt;property id=&quot;20148&quot; value=&quot;5&quot;/&gt;&lt;property id=&quot;20300&quot; value=&quot;Slide 28&quot;/&gt;&lt;property id=&quot;20307&quot; value=&quot;261&quot;/&gt;&lt;/object&gt;&lt;object type=&quot;3&quot; unique_id=&quot;68745&quot;&gt;&lt;property id=&quot;20148&quot; value=&quot;5&quot;/&gt;&lt;property id=&quot;20300&quot; value=&quot;Slide 3 - &amp;quot;Đáp án&amp;quot;&quot;/&gt;&lt;property id=&quot;20307&quot; value=&quot;290&quot;/&gt;&lt;/object&gt;&lt;object type=&quot;3&quot; unique_id=&quot;68978&quot;&gt;&lt;property id=&quot;20148&quot; value=&quot;5&quot;/&gt;&lt;property id=&quot;20300&quot; value=&quot;Slide 8 - &amp;quot;SỐ NGUYÊN TỐ. HỢP SỐ BẢNG SỐ NGUYÊN TỐ&amp;quot;&quot;/&gt;&lt;property id=&quot;20307&quot; value=&quot;292&quot;/&gt;&lt;/object&gt;&lt;object type=&quot;3&quot; unique_id=&quot;68979&quot;&gt;&lt;property id=&quot;20148&quot; value=&quot;5&quot;/&gt;&lt;property id=&quot;20300&quot; value=&quot;Slide 10 - &amp;quot;SỐ NGUYÊN TỐ. HỢP SỐ BẢNG SỐ NGUYÊN TỐ&amp;quot;&quot;/&gt;&lt;property id=&quot;20307&quot; value=&quot;293&quot;/&gt;&lt;/object&gt;&lt;object type=&quot;3&quot; unique_id=&quot;68980&quot;&gt;&lt;property id=&quot;20148&quot; value=&quot;5&quot;/&gt;&lt;property id=&quot;20300&quot; value=&quot;Slide 11 - &amp;quot;SỐ NGUYÊN TỐ. HỢP SỐ BẢNG SỐ NGUYÊN TỐ&amp;quot;&quot;/&gt;&lt;property id=&quot;20307&quot; value=&quot;294&quot;/&gt;&lt;/object&gt;&lt;object type=&quot;3&quot; unique_id=&quot;69219&quot;&gt;&lt;property id=&quot;20148&quot; value=&quot;5&quot;/&gt;&lt;property id=&quot;20300&quot; value=&quot;Slide 12 - &amp;quot; Trong c¸c sè 7; 8; 9 sè nµo lµ sè nguyªn tè, sè nµo lµ hîp sè? V× sao?&amp;quot;&quot;/&gt;&lt;property id=&quot;20307&quot; value=&quot;296&quot;/&gt;&lt;/object&gt;&lt;object type=&quot;3&quot; unique_id=&quot;69220&quot;&gt;&lt;property id=&quot;20148&quot; value=&quot;5&quot;/&gt;&lt;property id=&quot;20300&quot; value=&quot;Slide 13 - &amp;quot;SỐ NGUYÊN TỐ. HỢP SỐ BẢNG SỐ NGUYÊN TỐ&amp;quot;&quot;/&gt;&lt;property id=&quot;20307&quot; value=&quot;295&quot;/&gt;&lt;/object&gt;&lt;object type=&quot;3&quot; unique_id=&quot;69221&quot;&gt;&lt;property id=&quot;20148&quot; value=&quot;5&quot;/&gt;&lt;property id=&quot;20300&quot; value=&quot;Slide 16 - &amp;quot;SỐ NGUYÊN TỐ. HỢP SỐ BẢNG SỐ NGUYÊN TỐ&amp;quot;&quot;/&gt;&lt;property id=&quot;20307&quot; value=&quot;297&quot;/&gt;&lt;/object&gt;&lt;object type=&quot;3&quot; unique_id=&quot;69960&quot;&gt;&lt;property id=&quot;20148&quot; value=&quot;5&quot;/&gt;&lt;property id=&quot;20300&quot; value=&quot;Slide 17 - &amp;quot;SỐ NGUYÊN TỐ. HỢP SỐ BẢNG SỐ NGUYÊN TỐ&amp;quot;&quot;/&gt;&lt;property id=&quot;20307&quot; value=&quot;304&quot;/&gt;&lt;/object&gt;&lt;object type=&quot;3&quot; unique_id=&quot;69961&quot;&gt;&lt;property id=&quot;20148&quot; value=&quot;5&quot;/&gt;&lt;property id=&quot;20300&quot; value=&quot;Slide 18 - &amp;quot;Bảng số tự nhiên nhỏ hơn 100&amp;quot;&quot;/&gt;&lt;property id=&quot;20307&quot; value=&quot;298&quot;/&gt;&lt;/object&gt;&lt;object type=&quot;3&quot; unique_id=&quot;69962&quot;&gt;&lt;property id=&quot;20148&quot; value=&quot;5&quot;/&gt;&lt;property id=&quot;20300&quot; value=&quot;Slide 19 - &amp;quot;SỐ NGUYÊN TỐ. HỢP SỐ BẢNG SỐ NGUYÊN TỐ&amp;quot;&quot;/&gt;&lt;property id=&quot;20307&quot; value=&quot;305&quot;/&gt;&lt;/object&gt;&lt;object type=&quot;3&quot; unique_id=&quot;69963&quot;&gt;&lt;property id=&quot;20148&quot; value=&quot;5&quot;/&gt;&lt;property id=&quot;20300&quot; value=&quot;Slide 20&quot;/&gt;&lt;property id=&quot;20307&quot; value=&quot;299&quot;/&gt;&lt;/object&gt;&lt;object type=&quot;3&quot; unique_id=&quot;69964&quot;&gt;&lt;property id=&quot;20148&quot; value=&quot;5&quot;/&gt;&lt;property id=&quot;20300&quot; value=&quot;Slide 21 - &amp;quot;SỐ NGUYÊN TỐ. HỢP SỐ BẢNG SỐ NGUYÊN TỐ&amp;quot;&quot;/&gt;&lt;property id=&quot;20307&quot; value=&quot;306&quot;/&gt;&lt;/object&gt;&lt;object type=&quot;3&quot; unique_id=&quot;69965&quot;&gt;&lt;property id=&quot;20148&quot; value=&quot;5&quot;/&gt;&lt;property id=&quot;20300&quot; value=&quot;Slide 22&quot;/&gt;&lt;property id=&quot;20307&quot; value=&quot;300&quot;/&gt;&lt;/object&gt;&lt;object type=&quot;3&quot; unique_id=&quot;69966&quot;&gt;&lt;property id=&quot;20148&quot; value=&quot;5&quot;/&gt;&lt;property id=&quot;20300&quot; value=&quot;Slide 23 - &amp;quot;SỐ NGUYÊN TỐ. HỢP SỐ BẢNG SỐ NGUYÊN TỐ&amp;quot;&quot;/&gt;&lt;property id=&quot;20307&quot; value=&quot;307&quot;/&gt;&lt;/object&gt;&lt;object type=&quot;3&quot; unique_id=&quot;69967&quot;&gt;&lt;property id=&quot;20148&quot; value=&quot;5&quot;/&gt;&lt;property id=&quot;20300&quot; value=&quot;Slide 24&quot;/&gt;&lt;property id=&quot;20307&quot; value=&quot;301&quot;/&gt;&lt;/object&gt;&lt;object type=&quot;3&quot; unique_id=&quot;69968&quot;&gt;&lt;property id=&quot;20148&quot; value=&quot;5&quot;/&gt;&lt;property id=&quot;20300&quot; value=&quot;Slide 25 - &amp;quot;SỐ NGUYÊN TỐ. HỢP SỐ BẢNG SỐ NGUYÊN TỐ&amp;quot;&quot;/&gt;&lt;property id=&quot;20307&quot; value=&quot;308&quot;/&gt;&lt;/object&gt;&lt;object type=&quot;3&quot; unique_id=&quot;69969&quot;&gt;&lt;property id=&quot;20148&quot; value=&quot;5&quot;/&gt;&lt;property id=&quot;20300&quot; value=&quot;Slide 26&quot;/&gt;&lt;property id=&quot;20307&quot; value=&quot;302&quot;/&gt;&lt;/object&gt;&lt;object type=&quot;3&quot; unique_id=&quot;70517&quot;&gt;&lt;property id=&quot;20148&quot; value=&quot;5&quot;/&gt;&lt;property id=&quot;20300&quot; value=&quot;Slide 27 - &amp;quot;SỐ NGUYÊN TỐ. HỢP SỐ BẢNG SỐ NGUYÊN TỐ&amp;quot;&quot;/&gt;&lt;property id=&quot;20307&quot; value=&quot;309&quot;/&gt;&lt;/object&gt;&lt;object type=&quot;3&quot; unique_id=&quot;70518&quot;&gt;&lt;property id=&quot;20148&quot; value=&quot;5&quot;/&gt;&lt;property id=&quot;20300&quot; value=&quot;Slide 30&quot;/&gt;&lt;property id=&quot;20307&quot; value=&quot;310&quot;/&gt;&lt;/object&gt;&lt;object type=&quot;3&quot; unique_id=&quot;70520&quot;&gt;&lt;property id=&quot;20148&quot; value=&quot;5&quot;/&gt;&lt;property id=&quot;20300&quot; value=&quot;Slide 42&quot;/&gt;&lt;property id=&quot;20307&quot; value=&quot;313&quot;/&gt;&lt;/object&gt;&lt;object type=&quot;3&quot; unique_id=&quot;70521&quot;&gt;&lt;property id=&quot;20148&quot; value=&quot;5&quot;/&gt;&lt;property id=&quot;20300&quot; value=&quot;Slide 44&quot;/&gt;&lt;property id=&quot;20307&quot; value=&quot;312&quot;/&gt;&lt;/object&gt;&lt;object type=&quot;3&quot; unique_id=&quot;71430&quot;&gt;&lt;property id=&quot;20148&quot; value=&quot;5&quot;/&gt;&lt;property id=&quot;20300&quot; value=&quot;Slide 1&quot;/&gt;&lt;property id=&quot;20307&quot; value=&quot;328&quot;/&gt;&lt;/object&gt;&lt;object type=&quot;3&quot; unique_id=&quot;71431&quot;&gt;&lt;property id=&quot;20148&quot; value=&quot;5&quot;/&gt;&lt;property id=&quot;20300&quot; value=&quot;Slide 31 - &amp;quot;Hãy điền chữ cái tương ứng với số tìm được vào  trong ô chữ. &amp;quot;&quot;/&gt;&lt;property id=&quot;20307&quot; value=&quot;314&quot;/&gt;&lt;/object&gt;&lt;object type=&quot;3&quot; unique_id=&quot;71432&quot;&gt;&lt;property id=&quot;20148&quot; value=&quot;5&quot;/&gt;&lt;property id=&quot;20300&quot; value=&quot;Slide 32 - &amp;quot;Hãy điền chữ cái tương ứng với số tìm được vào  trong ô chữ. &amp;quot;&quot;/&gt;&lt;property id=&quot;20307&quot; value=&quot;315&quot;/&gt;&lt;/object&gt;&lt;object type=&quot;3&quot; unique_id=&quot;71433&quot;&gt;&lt;property id=&quot;20148&quot; value=&quot;5&quot;/&gt;&lt;property id=&quot;20300&quot; value=&quot;Slide 33 - &amp;quot;Hãy điền chữ cái tương ứng với số tìm được vào  trong ô chữ. &amp;quot;&quot;/&gt;&lt;property id=&quot;20307&quot; value=&quot;316&quot;/&gt;&lt;/object&gt;&lt;object type=&quot;3&quot; unique_id=&quot;71434&quot;&gt;&lt;property id=&quot;20148&quot; value=&quot;5&quot;/&gt;&lt;property id=&quot;20300&quot; value=&quot;Slide 34 - &amp;quot;Hãy điền chữ cái tương ứng với số tìm được vào  trong ô chữ. &amp;quot;&quot;/&gt;&lt;property id=&quot;20307&quot; value=&quot;317&quot;/&gt;&lt;/object&gt;&lt;object type=&quot;3&quot; unique_id=&quot;71435&quot;&gt;&lt;property id=&quot;20148&quot; value=&quot;5&quot;/&gt;&lt;property id=&quot;20300&quot; value=&quot;Slide 35 - &amp;quot;Hãy điền chữ cái tương ứng với số tìm được vào  trong ô chữ. &amp;quot;&quot;/&gt;&lt;property id=&quot;20307&quot; value=&quot;318&quot;/&gt;&lt;/object&gt;&lt;object type=&quot;3&quot; unique_id=&quot;71436&quot;&gt;&lt;property id=&quot;20148&quot; value=&quot;5&quot;/&gt;&lt;property id=&quot;20300&quot; value=&quot;Slide 36 - &amp;quot;Hãy điền chữ cái tương ứng với số tìm được vào  trong ô chữ. &amp;quot;&quot;/&gt;&lt;property id=&quot;20307&quot; value=&quot;319&quot;/&gt;&lt;/object&gt;&lt;object type=&quot;3&quot; unique_id=&quot;71437&quot;&gt;&lt;property id=&quot;20148&quot; value=&quot;5&quot;/&gt;&lt;property id=&quot;20300&quot; value=&quot;Slide 37 - &amp;quot;Hãy điền chữ cái tương ứng với số tìm được vào  trong ô chữ. &amp;quot;&quot;/&gt;&lt;property id=&quot;20307&quot; value=&quot;320&quot;/&gt;&lt;/object&gt;&lt;object type=&quot;3&quot; unique_id=&quot;71438&quot;&gt;&lt;property id=&quot;20148&quot; value=&quot;5&quot;/&gt;&lt;property id=&quot;20300&quot; value=&quot;Slide 38 - &amp;quot;Hãy điền chữ cái tương ứng với số tìm được vào  trong ô chữ. &amp;quot;&quot;/&gt;&lt;property id=&quot;20307&quot; value=&quot;321&quot;/&gt;&lt;/object&gt;&lt;object type=&quot;3&quot; unique_id=&quot;71439&quot;&gt;&lt;property id=&quot;20148&quot; value=&quot;5&quot;/&gt;&lt;property id=&quot;20300&quot; value=&quot;Slide 39&quot;/&gt;&lt;property id=&quot;20307&quot; value=&quot;323&quot;/&gt;&lt;/object&gt;&lt;object type=&quot;3&quot; unique_id=&quot;71440&quot;&gt;&lt;property id=&quot;20148&quot; value=&quot;5&quot;/&gt;&lt;property id=&quot;20300&quot; value=&quot;Slide 40&quot;/&gt;&lt;property id=&quot;20307&quot; value=&quot;324&quot;/&gt;&lt;/object&gt;&lt;object type=&quot;3&quot; unique_id=&quot;71441&quot;&gt;&lt;property id=&quot;20148&quot; value=&quot;5&quot;/&gt;&lt;property id=&quot;20300&quot; value=&quot;Slide 41&quot;/&gt;&lt;property id=&quot;20307&quot; value=&quot;325&quot;/&gt;&lt;/object&gt;&lt;object type=&quot;3&quot; unique_id=&quot;71442&quot;&gt;&lt;property id=&quot;20148&quot; value=&quot;5&quot;/&gt;&lt;property id=&quot;20300&quot; value=&quot;Slide 43&quot;/&gt;&lt;property id=&quot;20307&quot; value=&quot;327&quot;/&gt;&lt;/object&gt;&lt;object type=&quot;3&quot; unique_id=&quot;71659&quot;&gt;&lt;property id=&quot;20148&quot; value=&quot;5&quot;/&gt;&lt;property id=&quot;20300&quot; value=&quot;Slide 15 - &amp;quot;SỐ NGUYÊN TỐ. HỢP SỐ BẢNG SỐ NGUYÊN TỐ&amp;quot;&quot;/&gt;&lt;property id=&quot;20307&quot; value=&quot;331&quot;/&gt;&lt;/object&gt;&lt;object type=&quot;3&quot; unique_id=&quot;71874&quot;&gt;&lt;property id=&quot;20148&quot; value=&quot;5&quot;/&gt;&lt;property id=&quot;20300&quot; value=&quot;Slide 29 - &amp;quot;SỐ NGUYÊN TỐ. HỢP SỐ BẢNG SỐ NGUYÊN TỐ&amp;quot;&quot;/&gt;&lt;property id=&quot;20307&quot; value=&quot;332&quot;/&gt;&lt;/object&gt;&lt;object type=&quot;3&quot; unique_id=&quot;72284&quot;&gt;&lt;property id=&quot;20148&quot; value=&quot;5&quot;/&gt;&lt;property id=&quot;20300&quot; value=&quot;Slide 6 - &amp;quot;Đáp án&amp;quot;&quot;/&gt;&lt;property id=&quot;20307&quot; value=&quot;333&quot;/&gt;&lt;/object&gt;&lt;object type=&quot;3&quot; unique_id=&quot;72285&quot;&gt;&lt;property id=&quot;20148&quot; value=&quot;5&quot;/&gt;&lt;property id=&quot;20300&quot; value=&quot;Slide 7 - &amp;quot;Đáp án&amp;quot;&quot;/&gt;&lt;property id=&quot;20307&quot; value=&quot;334&quot;/&gt;&lt;/object&gt;&lt;object type=&quot;3&quot; unique_id=&quot;72793&quot;&gt;&lt;property id=&quot;20148&quot; value=&quot;5&quot;/&gt;&lt;property id=&quot;20300&quot; value=&quot;Slide 14 - &amp;quot;SỐ NGUYÊN TỐ. HỢP SỐ BẢNG SỐ NGUYÊN TỐ&amp;quot;&quot;/&gt;&lt;property id=&quot;20307&quot; value=&quot;33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1671</TotalTime>
  <Words>1704</Words>
  <Application>Microsoft Office PowerPoint</Application>
  <PresentationFormat>On-screen Show (4:3)</PresentationFormat>
  <Paragraphs>651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.VnTime</vt:lpstr>
      <vt:lpstr>Arial</vt:lpstr>
      <vt:lpstr>Times</vt:lpstr>
      <vt:lpstr>Times New Roman</vt:lpstr>
      <vt:lpstr>Verdana</vt:lpstr>
      <vt:lpstr>Wingdings</vt:lpstr>
      <vt:lpstr>cdb2004100l</vt:lpstr>
      <vt:lpstr>Image</vt:lpstr>
      <vt:lpstr>Worksheet</vt:lpstr>
      <vt:lpstr>Equation</vt:lpstr>
      <vt:lpstr>PowerPoint Presentation</vt:lpstr>
      <vt:lpstr>Đáp án</vt:lpstr>
      <vt:lpstr>SỐ NGUYÊN TỐ. HỢP SỐ BẢNG SỐ NGUYÊN TỐ</vt:lpstr>
      <vt:lpstr>SỐ NGUYÊN TỐ. HỢP SỐ BẢNG SỐ NGUYÊN TỐ</vt:lpstr>
      <vt:lpstr>SỐ NGUYÊN TỐ. HỢP SỐ BẢNG SỐ NGUYÊN TỐ</vt:lpstr>
      <vt:lpstr>SỐ NGUYÊN TỐ. HỢP SỐ BẢNG SỐ NGUYÊN TỐ</vt:lpstr>
      <vt:lpstr> Trong c¸c sè 7; 8; 9 sè nµo lµ sè nguyªn tè, sè nµo lµ hîp sè? V× sao?</vt:lpstr>
      <vt:lpstr>SỐ NGUYÊN TỐ. HỢP SỐ BẢNG SỐ NGUYÊN TỐ</vt:lpstr>
      <vt:lpstr>SỐ NGUYÊN TỐ. HỢP SỐ BẢNG SỐ NGUYÊN TỐ</vt:lpstr>
      <vt:lpstr>SỐ NGUYÊN TỐ. HỢP SỐ BẢNG SỐ NGUYÊN TỐ</vt:lpstr>
      <vt:lpstr>Bảng số tự nhiên nhỏ hơn 100</vt:lpstr>
      <vt:lpstr>SỐ NGUYÊN TỐ. HỢP SỐ BẢNG SỐ NGUYÊN TỐ</vt:lpstr>
      <vt:lpstr>Bảng số tự nhiên nhỏ hơn 100</vt:lpstr>
      <vt:lpstr>PowerPoint Presentation</vt:lpstr>
      <vt:lpstr>SỐ NGUYÊN TỐ. HỢP SỐ BẢNG SỐ NGUYÊN TỐ</vt:lpstr>
      <vt:lpstr>PowerPoint Presentation</vt:lpstr>
      <vt:lpstr>PowerPoint Presentation</vt:lpstr>
      <vt:lpstr>PowerPoint Presentation</vt:lpstr>
      <vt:lpstr>SỐ NGUYÊN TỐ. HỢP SỐ BẢNG SỐ NGUYÊN TỐ</vt:lpstr>
      <vt:lpstr>PowerPoint Presentation</vt:lpstr>
      <vt:lpstr>PowerPoint Presentation</vt:lpstr>
      <vt:lpstr>SỐ NGUYÊN TỐ. HỢP SỐ BẢNG SỐ NGUYÊN TỐ</vt:lpstr>
      <vt:lpstr>PowerPoint Presentation</vt:lpstr>
      <vt:lpstr>PowerPoint Presentation</vt:lpstr>
      <vt:lpstr>SỐ NGUYÊN TỐ. HỢP SỐ BẢNG SỐ NGUYÊN TỐ</vt:lpstr>
      <vt:lpstr>PowerPoint Presentation</vt:lpstr>
      <vt:lpstr>SỐ NGUYÊN TỐ. HỢP SỐ BẢNG SỐ NGUYÊN TỐ</vt:lpstr>
      <vt:lpstr>PowerPoint Presentation</vt:lpstr>
      <vt:lpstr>BÀI  TẬP  CỦNG 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PHI LONG</dc:creator>
  <cp:lastModifiedBy>Admin</cp:lastModifiedBy>
  <cp:revision>99</cp:revision>
  <dcterms:created xsi:type="dcterms:W3CDTF">2017-10-23T00:43:37Z</dcterms:created>
  <dcterms:modified xsi:type="dcterms:W3CDTF">2020-11-02T08:02:15Z</dcterms:modified>
</cp:coreProperties>
</file>